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9" r:id="rId4"/>
    <p:sldId id="257" r:id="rId5"/>
    <p:sldId id="260" r:id="rId6"/>
    <p:sldId id="269" r:id="rId7"/>
    <p:sldId id="262" r:id="rId8"/>
    <p:sldId id="263" r:id="rId9"/>
    <p:sldId id="264" r:id="rId10"/>
    <p:sldId id="265" r:id="rId11"/>
    <p:sldId id="267" r:id="rId12"/>
    <p:sldId id="266" r:id="rId13"/>
    <p:sldId id="258"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80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p:scale>
          <a:sx n="60" d="100"/>
          <a:sy n="60" d="100"/>
        </p:scale>
        <p:origin x="348"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1AE4AA0-5EDC-48E5-9BED-229389C144C1}" type="datetimeFigureOut">
              <a:rPr lang="en-GB" smtClean="0"/>
              <a:t>04/01/2019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B5130F-970E-4D33-B92D-8942A82F1788}" type="slidenum">
              <a:rPr lang="en-GB" smtClean="0"/>
              <a:t>‹#›</a:t>
            </a:fld>
            <a:endParaRPr lang="en-GB"/>
          </a:p>
        </p:txBody>
      </p:sp>
    </p:spTree>
    <p:extLst>
      <p:ext uri="{BB962C8B-B14F-4D97-AF65-F5344CB8AC3E}">
        <p14:creationId xmlns:p14="http://schemas.microsoft.com/office/powerpoint/2010/main" val="238270051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AE4AA0-5EDC-48E5-9BED-229389C144C1}" type="datetimeFigureOut">
              <a:rPr lang="en-GB" smtClean="0"/>
              <a:t>04/01/2019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B5130F-970E-4D33-B92D-8942A82F1788}" type="slidenum">
              <a:rPr lang="en-GB" smtClean="0"/>
              <a:t>‹#›</a:t>
            </a:fld>
            <a:endParaRPr lang="en-GB"/>
          </a:p>
        </p:txBody>
      </p:sp>
    </p:spTree>
    <p:extLst>
      <p:ext uri="{BB962C8B-B14F-4D97-AF65-F5344CB8AC3E}">
        <p14:creationId xmlns:p14="http://schemas.microsoft.com/office/powerpoint/2010/main" val="111544909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AE4AA0-5EDC-48E5-9BED-229389C144C1}" type="datetimeFigureOut">
              <a:rPr lang="en-GB" smtClean="0"/>
              <a:t>04/01/2019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B5130F-970E-4D33-B92D-8942A82F1788}" type="slidenum">
              <a:rPr lang="en-GB" smtClean="0"/>
              <a:t>‹#›</a:t>
            </a:fld>
            <a:endParaRPr lang="en-GB"/>
          </a:p>
        </p:txBody>
      </p:sp>
    </p:spTree>
    <p:extLst>
      <p:ext uri="{BB962C8B-B14F-4D97-AF65-F5344CB8AC3E}">
        <p14:creationId xmlns:p14="http://schemas.microsoft.com/office/powerpoint/2010/main" val="1707999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AE4AA0-5EDC-48E5-9BED-229389C144C1}" type="datetimeFigureOut">
              <a:rPr lang="en-GB" smtClean="0"/>
              <a:t>04/01/2019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B5130F-970E-4D33-B92D-8942A82F1788}" type="slidenum">
              <a:rPr lang="en-GB" smtClean="0"/>
              <a:t>‹#›</a:t>
            </a:fld>
            <a:endParaRPr lang="en-GB"/>
          </a:p>
        </p:txBody>
      </p:sp>
    </p:spTree>
    <p:extLst>
      <p:ext uri="{BB962C8B-B14F-4D97-AF65-F5344CB8AC3E}">
        <p14:creationId xmlns:p14="http://schemas.microsoft.com/office/powerpoint/2010/main" val="146055964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AE4AA0-5EDC-48E5-9BED-229389C144C1}" type="datetimeFigureOut">
              <a:rPr lang="en-GB" smtClean="0"/>
              <a:t>04/01/2019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B5130F-970E-4D33-B92D-8942A82F1788}" type="slidenum">
              <a:rPr lang="en-GB" smtClean="0"/>
              <a:t>‹#›</a:t>
            </a:fld>
            <a:endParaRPr lang="en-GB"/>
          </a:p>
        </p:txBody>
      </p:sp>
    </p:spTree>
    <p:extLst>
      <p:ext uri="{BB962C8B-B14F-4D97-AF65-F5344CB8AC3E}">
        <p14:creationId xmlns:p14="http://schemas.microsoft.com/office/powerpoint/2010/main" val="166649665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1AE4AA0-5EDC-48E5-9BED-229389C144C1}" type="datetimeFigureOut">
              <a:rPr lang="en-GB" smtClean="0"/>
              <a:t>04/01/2019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B5130F-970E-4D33-B92D-8942A82F1788}" type="slidenum">
              <a:rPr lang="en-GB" smtClean="0"/>
              <a:t>‹#›</a:t>
            </a:fld>
            <a:endParaRPr lang="en-GB"/>
          </a:p>
        </p:txBody>
      </p:sp>
    </p:spTree>
    <p:extLst>
      <p:ext uri="{BB962C8B-B14F-4D97-AF65-F5344CB8AC3E}">
        <p14:creationId xmlns:p14="http://schemas.microsoft.com/office/powerpoint/2010/main" val="354379929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1AE4AA0-5EDC-48E5-9BED-229389C144C1}" type="datetimeFigureOut">
              <a:rPr lang="en-GB" smtClean="0"/>
              <a:t>04/01/2019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B5130F-970E-4D33-B92D-8942A82F1788}" type="slidenum">
              <a:rPr lang="en-GB" smtClean="0"/>
              <a:t>‹#›</a:t>
            </a:fld>
            <a:endParaRPr lang="en-GB"/>
          </a:p>
        </p:txBody>
      </p:sp>
    </p:spTree>
    <p:extLst>
      <p:ext uri="{BB962C8B-B14F-4D97-AF65-F5344CB8AC3E}">
        <p14:creationId xmlns:p14="http://schemas.microsoft.com/office/powerpoint/2010/main" val="294369435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1AE4AA0-5EDC-48E5-9BED-229389C144C1}" type="datetimeFigureOut">
              <a:rPr lang="en-GB" smtClean="0"/>
              <a:t>04/01/2019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B5130F-970E-4D33-B92D-8942A82F1788}" type="slidenum">
              <a:rPr lang="en-GB" smtClean="0"/>
              <a:t>‹#›</a:t>
            </a:fld>
            <a:endParaRPr lang="en-GB"/>
          </a:p>
        </p:txBody>
      </p:sp>
    </p:spTree>
    <p:extLst>
      <p:ext uri="{BB962C8B-B14F-4D97-AF65-F5344CB8AC3E}">
        <p14:creationId xmlns:p14="http://schemas.microsoft.com/office/powerpoint/2010/main" val="339365362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AE4AA0-5EDC-48E5-9BED-229389C144C1}" type="datetimeFigureOut">
              <a:rPr lang="en-GB" smtClean="0"/>
              <a:t>04/01/2019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B5130F-970E-4D33-B92D-8942A82F1788}" type="slidenum">
              <a:rPr lang="en-GB" smtClean="0"/>
              <a:t>‹#›</a:t>
            </a:fld>
            <a:endParaRPr lang="en-GB"/>
          </a:p>
        </p:txBody>
      </p:sp>
    </p:spTree>
    <p:extLst>
      <p:ext uri="{BB962C8B-B14F-4D97-AF65-F5344CB8AC3E}">
        <p14:creationId xmlns:p14="http://schemas.microsoft.com/office/powerpoint/2010/main" val="362780181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AE4AA0-5EDC-48E5-9BED-229389C144C1}" type="datetimeFigureOut">
              <a:rPr lang="en-GB" smtClean="0"/>
              <a:t>04/01/2019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B5130F-970E-4D33-B92D-8942A82F1788}" type="slidenum">
              <a:rPr lang="en-GB" smtClean="0"/>
              <a:t>‹#›</a:t>
            </a:fld>
            <a:endParaRPr lang="en-GB"/>
          </a:p>
        </p:txBody>
      </p:sp>
    </p:spTree>
    <p:extLst>
      <p:ext uri="{BB962C8B-B14F-4D97-AF65-F5344CB8AC3E}">
        <p14:creationId xmlns:p14="http://schemas.microsoft.com/office/powerpoint/2010/main" val="85492018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AE4AA0-5EDC-48E5-9BED-229389C144C1}" type="datetimeFigureOut">
              <a:rPr lang="en-GB" smtClean="0"/>
              <a:t>04/01/2019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B5130F-970E-4D33-B92D-8942A82F1788}" type="slidenum">
              <a:rPr lang="en-GB" smtClean="0"/>
              <a:t>‹#›</a:t>
            </a:fld>
            <a:endParaRPr lang="en-GB"/>
          </a:p>
        </p:txBody>
      </p:sp>
    </p:spTree>
    <p:extLst>
      <p:ext uri="{BB962C8B-B14F-4D97-AF65-F5344CB8AC3E}">
        <p14:creationId xmlns:p14="http://schemas.microsoft.com/office/powerpoint/2010/main" val="65080450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E4AA0-5EDC-48E5-9BED-229389C144C1}" type="datetimeFigureOut">
              <a:rPr lang="en-GB" smtClean="0"/>
              <a:t>04/01/2019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5130F-970E-4D33-B92D-8942A82F1788}" type="slidenum">
              <a:rPr lang="en-GB" smtClean="0"/>
              <a:t>‹#›</a:t>
            </a:fld>
            <a:endParaRPr lang="en-GB"/>
          </a:p>
        </p:txBody>
      </p:sp>
    </p:spTree>
    <p:extLst>
      <p:ext uri="{BB962C8B-B14F-4D97-AF65-F5344CB8AC3E}">
        <p14:creationId xmlns:p14="http://schemas.microsoft.com/office/powerpoint/2010/main" val="3075974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80A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851" y="0"/>
            <a:ext cx="5652297" cy="6858000"/>
          </a:xfrm>
          <a:prstGeom prst="rect">
            <a:avLst/>
          </a:prstGeom>
        </p:spPr>
      </p:pic>
    </p:spTree>
    <p:extLst>
      <p:ext uri="{BB962C8B-B14F-4D97-AF65-F5344CB8AC3E}">
        <p14:creationId xmlns:p14="http://schemas.microsoft.com/office/powerpoint/2010/main" val="194545123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80A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463" t="10933" r="15650" b="31466"/>
          <a:stretch/>
        </p:blipFill>
        <p:spPr>
          <a:xfrm>
            <a:off x="10552176" y="5276088"/>
            <a:ext cx="1289304" cy="1289304"/>
          </a:xfrm>
          <a:prstGeom prst="rect">
            <a:avLst/>
          </a:prstGeom>
        </p:spPr>
      </p:pic>
      <p:sp>
        <p:nvSpPr>
          <p:cNvPr id="2" name="Rectangle 1"/>
          <p:cNvSpPr/>
          <p:nvPr/>
        </p:nvSpPr>
        <p:spPr>
          <a:xfrm>
            <a:off x="868680" y="1855321"/>
            <a:ext cx="10652760" cy="4154984"/>
          </a:xfrm>
          <a:prstGeom prst="rect">
            <a:avLst/>
          </a:prstGeom>
        </p:spPr>
        <p:txBody>
          <a:bodyPr wrap="square">
            <a:spAutoFit/>
          </a:bodyPr>
          <a:lstStyle/>
          <a:p>
            <a:r>
              <a:rPr lang="en-GB" sz="2400" dirty="0">
                <a:solidFill>
                  <a:schemeClr val="bg1"/>
                </a:solidFill>
              </a:rPr>
              <a:t>8. The delegates commit to promoting an environmental and social policy for each of our schools and to proposing ways regional networks can clearly integrate </a:t>
            </a:r>
            <a:r>
              <a:rPr lang="en-GB" sz="2400" b="1" dirty="0">
                <a:solidFill>
                  <a:srgbClr val="FFFF00"/>
                </a:solidFill>
              </a:rPr>
              <a:t>justice, faith, and care for the environment </a:t>
            </a:r>
            <a:r>
              <a:rPr lang="en-GB" sz="2400" dirty="0">
                <a:solidFill>
                  <a:schemeClr val="bg1"/>
                </a:solidFill>
              </a:rPr>
              <a:t>within the curricula of the schools  highlighting critical thinking, political awareness, and social engagement – all to be reflected in classroom and school practices.</a:t>
            </a:r>
          </a:p>
          <a:p>
            <a:endParaRPr lang="en-GB" sz="2400" dirty="0">
              <a:solidFill>
                <a:schemeClr val="bg1"/>
              </a:solidFill>
            </a:endParaRPr>
          </a:p>
          <a:p>
            <a:r>
              <a:rPr lang="en-GB" sz="2400" dirty="0">
                <a:solidFill>
                  <a:schemeClr val="bg1"/>
                </a:solidFill>
              </a:rPr>
              <a:t>9. The delegates commit to ensuring that schools have a programme in place that allows students from </a:t>
            </a:r>
            <a:r>
              <a:rPr lang="en-GB" sz="2400" b="1" dirty="0">
                <a:solidFill>
                  <a:srgbClr val="FFFF00"/>
                </a:solidFill>
              </a:rPr>
              <a:t>marginalized and poor sectors of society </a:t>
            </a:r>
            <a:r>
              <a:rPr lang="en-GB" sz="2400" dirty="0">
                <a:solidFill>
                  <a:schemeClr val="bg1"/>
                </a:solidFill>
              </a:rPr>
              <a:t>to participate in a quality education and to ensuring that schools serving the marginalized and </a:t>
            </a:r>
            <a:endParaRPr lang="en-GB" sz="2400" dirty="0" smtClean="0">
              <a:solidFill>
                <a:schemeClr val="bg1"/>
              </a:solidFill>
            </a:endParaRPr>
          </a:p>
          <a:p>
            <a:r>
              <a:rPr lang="en-GB" sz="2400" dirty="0" smtClean="0">
                <a:solidFill>
                  <a:schemeClr val="bg1"/>
                </a:solidFill>
              </a:rPr>
              <a:t>poor </a:t>
            </a:r>
            <a:r>
              <a:rPr lang="en-GB" sz="2400" dirty="0">
                <a:solidFill>
                  <a:schemeClr val="bg1"/>
                </a:solidFill>
              </a:rPr>
              <a:t>reach beyond their experiences to build bridges with other people and communities.</a:t>
            </a:r>
          </a:p>
        </p:txBody>
      </p:sp>
      <p:sp>
        <p:nvSpPr>
          <p:cNvPr id="4" name="TextBox 3"/>
          <p:cNvSpPr txBox="1"/>
          <p:nvPr/>
        </p:nvSpPr>
        <p:spPr>
          <a:xfrm>
            <a:off x="0" y="649224"/>
            <a:ext cx="12192000" cy="769441"/>
          </a:xfrm>
          <a:prstGeom prst="rect">
            <a:avLst/>
          </a:prstGeom>
          <a:solidFill>
            <a:schemeClr val="bg1"/>
          </a:solidFill>
        </p:spPr>
        <p:txBody>
          <a:bodyPr wrap="square" rtlCol="0">
            <a:spAutoFit/>
          </a:bodyPr>
          <a:lstStyle/>
          <a:p>
            <a:pPr algn="ctr"/>
            <a:r>
              <a:rPr lang="en-GB" sz="4400" dirty="0">
                <a:solidFill>
                  <a:srgbClr val="1E80AD"/>
                </a:solidFill>
              </a:rPr>
              <a:t>C</a:t>
            </a:r>
            <a:r>
              <a:rPr lang="en-GB" sz="4400" dirty="0" smtClean="0">
                <a:solidFill>
                  <a:srgbClr val="1E80AD"/>
                </a:solidFill>
              </a:rPr>
              <a:t>.  Caring for Our Common Home</a:t>
            </a:r>
            <a:endParaRPr lang="en-GB" sz="4400" dirty="0">
              <a:solidFill>
                <a:srgbClr val="1E80AD"/>
              </a:solidFill>
            </a:endParaRPr>
          </a:p>
        </p:txBody>
      </p:sp>
    </p:spTree>
    <p:extLst>
      <p:ext uri="{BB962C8B-B14F-4D97-AF65-F5344CB8AC3E}">
        <p14:creationId xmlns:p14="http://schemas.microsoft.com/office/powerpoint/2010/main" val="7559690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E80A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463" t="10933" r="15650" b="31466"/>
          <a:stretch/>
        </p:blipFill>
        <p:spPr>
          <a:xfrm>
            <a:off x="10552176" y="5276088"/>
            <a:ext cx="1289304" cy="1289304"/>
          </a:xfrm>
          <a:prstGeom prst="rect">
            <a:avLst/>
          </a:prstGeom>
        </p:spPr>
      </p:pic>
      <p:sp>
        <p:nvSpPr>
          <p:cNvPr id="2" name="Rectangle 1"/>
          <p:cNvSpPr/>
          <p:nvPr/>
        </p:nvSpPr>
        <p:spPr>
          <a:xfrm>
            <a:off x="868680" y="1855321"/>
            <a:ext cx="10652760" cy="2677656"/>
          </a:xfrm>
          <a:prstGeom prst="rect">
            <a:avLst/>
          </a:prstGeom>
        </p:spPr>
        <p:txBody>
          <a:bodyPr wrap="square">
            <a:spAutoFit/>
          </a:bodyPr>
          <a:lstStyle/>
          <a:p>
            <a:r>
              <a:rPr lang="en-GB" sz="2400" dirty="0">
                <a:solidFill>
                  <a:schemeClr val="bg1"/>
                </a:solidFill>
              </a:rPr>
              <a:t>10. The delegates commit, during their school visits and reviews, to assessing and developing the level of </a:t>
            </a:r>
            <a:r>
              <a:rPr lang="en-GB" sz="2400" b="1" dirty="0">
                <a:solidFill>
                  <a:srgbClr val="FFFF00"/>
                </a:solidFill>
              </a:rPr>
              <a:t>regional and global networking cooperation </a:t>
            </a:r>
            <a:r>
              <a:rPr lang="en-GB" sz="2400" dirty="0">
                <a:solidFill>
                  <a:schemeClr val="bg1"/>
                </a:solidFill>
              </a:rPr>
              <a:t>that exists.</a:t>
            </a:r>
          </a:p>
          <a:p>
            <a:endParaRPr lang="en-GB" sz="2400" dirty="0">
              <a:solidFill>
                <a:schemeClr val="bg1"/>
              </a:solidFill>
            </a:endParaRPr>
          </a:p>
          <a:p>
            <a:r>
              <a:rPr lang="en-GB" sz="2400" dirty="0">
                <a:solidFill>
                  <a:schemeClr val="bg1"/>
                </a:solidFill>
              </a:rPr>
              <a:t>11. The delegates commit to including in new faculty and staff training programmes an understanding that faculty and </a:t>
            </a:r>
            <a:r>
              <a:rPr lang="en-GB" sz="2400" b="1" dirty="0">
                <a:solidFill>
                  <a:srgbClr val="FFFF00"/>
                </a:solidFill>
              </a:rPr>
              <a:t>staff are joining a global network </a:t>
            </a:r>
            <a:r>
              <a:rPr lang="en-GB" sz="2400" dirty="0">
                <a:solidFill>
                  <a:schemeClr val="bg1"/>
                </a:solidFill>
              </a:rPr>
              <a:t>and that they have </a:t>
            </a:r>
            <a:r>
              <a:rPr lang="en-GB" sz="2400" b="1" dirty="0">
                <a:solidFill>
                  <a:srgbClr val="FFFF00"/>
                </a:solidFill>
              </a:rPr>
              <a:t>a role to play </a:t>
            </a:r>
            <a:r>
              <a:rPr lang="en-GB" sz="2400" dirty="0">
                <a:solidFill>
                  <a:schemeClr val="bg1"/>
                </a:solidFill>
              </a:rPr>
              <a:t>in animating it</a:t>
            </a:r>
            <a:r>
              <a:rPr lang="en-GB" sz="2400" dirty="0" smtClean="0">
                <a:solidFill>
                  <a:schemeClr val="bg1"/>
                </a:solidFill>
              </a:rPr>
              <a:t>.</a:t>
            </a:r>
          </a:p>
          <a:p>
            <a:endParaRPr lang="en-GB" sz="2400" dirty="0">
              <a:solidFill>
                <a:schemeClr val="bg1"/>
              </a:solidFill>
            </a:endParaRPr>
          </a:p>
        </p:txBody>
      </p:sp>
      <p:sp>
        <p:nvSpPr>
          <p:cNvPr id="4" name="TextBox 3"/>
          <p:cNvSpPr txBox="1"/>
          <p:nvPr/>
        </p:nvSpPr>
        <p:spPr>
          <a:xfrm>
            <a:off x="0" y="649224"/>
            <a:ext cx="12192000" cy="769441"/>
          </a:xfrm>
          <a:prstGeom prst="rect">
            <a:avLst/>
          </a:prstGeom>
          <a:solidFill>
            <a:schemeClr val="bg1"/>
          </a:solidFill>
        </p:spPr>
        <p:txBody>
          <a:bodyPr wrap="square" rtlCol="0">
            <a:spAutoFit/>
          </a:bodyPr>
          <a:lstStyle/>
          <a:p>
            <a:pPr algn="ctr"/>
            <a:r>
              <a:rPr lang="en-GB" sz="4400" dirty="0" smtClean="0">
                <a:solidFill>
                  <a:srgbClr val="1E80AD"/>
                </a:solidFill>
              </a:rPr>
              <a:t>D.  Sent in a Global Network</a:t>
            </a:r>
            <a:endParaRPr lang="en-GB" sz="4400" dirty="0">
              <a:solidFill>
                <a:srgbClr val="1E80AD"/>
              </a:solidFill>
            </a:endParaRPr>
          </a:p>
        </p:txBody>
      </p:sp>
    </p:spTree>
    <p:extLst>
      <p:ext uri="{BB962C8B-B14F-4D97-AF65-F5344CB8AC3E}">
        <p14:creationId xmlns:p14="http://schemas.microsoft.com/office/powerpoint/2010/main" val="34537781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E80A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463" t="10933" r="15650" b="31466"/>
          <a:stretch/>
        </p:blipFill>
        <p:spPr>
          <a:xfrm>
            <a:off x="10552176" y="5276088"/>
            <a:ext cx="1289304" cy="1289304"/>
          </a:xfrm>
          <a:prstGeom prst="rect">
            <a:avLst/>
          </a:prstGeom>
        </p:spPr>
      </p:pic>
      <p:sp>
        <p:nvSpPr>
          <p:cNvPr id="2" name="Rectangle 1"/>
          <p:cNvSpPr/>
          <p:nvPr/>
        </p:nvSpPr>
        <p:spPr>
          <a:xfrm>
            <a:off x="868680" y="1855321"/>
            <a:ext cx="10652760" cy="2308324"/>
          </a:xfrm>
          <a:prstGeom prst="rect">
            <a:avLst/>
          </a:prstGeom>
        </p:spPr>
        <p:txBody>
          <a:bodyPr wrap="square">
            <a:spAutoFit/>
          </a:bodyPr>
          <a:lstStyle/>
          <a:p>
            <a:r>
              <a:rPr lang="en-GB" sz="2400" dirty="0" smtClean="0">
                <a:solidFill>
                  <a:schemeClr val="bg1"/>
                </a:solidFill>
              </a:rPr>
              <a:t>12</a:t>
            </a:r>
            <a:r>
              <a:rPr lang="en-GB" sz="2400" dirty="0">
                <a:solidFill>
                  <a:schemeClr val="bg1"/>
                </a:solidFill>
              </a:rPr>
              <a:t>. The delegates further commit to working with the schools´ leadership to oblige all faculty and staff be formed in </a:t>
            </a:r>
            <a:r>
              <a:rPr lang="en-GB" sz="2400" b="1" dirty="0">
                <a:solidFill>
                  <a:srgbClr val="FFFF00"/>
                </a:solidFill>
              </a:rPr>
              <a:t>global citizenship </a:t>
            </a:r>
            <a:r>
              <a:rPr lang="en-GB" sz="2400" dirty="0">
                <a:solidFill>
                  <a:schemeClr val="bg1"/>
                </a:solidFill>
              </a:rPr>
              <a:t>so that they can help students understand their future as global citizens.</a:t>
            </a:r>
          </a:p>
          <a:p>
            <a:endParaRPr lang="en-GB" sz="2400" dirty="0">
              <a:solidFill>
                <a:schemeClr val="bg1"/>
              </a:solidFill>
            </a:endParaRPr>
          </a:p>
          <a:p>
            <a:r>
              <a:rPr lang="en-GB" sz="2400" dirty="0">
                <a:solidFill>
                  <a:schemeClr val="bg1"/>
                </a:solidFill>
              </a:rPr>
              <a:t>13. The delegates commit to making </a:t>
            </a:r>
            <a:r>
              <a:rPr lang="en-GB" sz="2400" b="1" i="1" dirty="0">
                <a:solidFill>
                  <a:srgbClr val="FFFF00"/>
                </a:solidFill>
              </a:rPr>
              <a:t>Educate Magis </a:t>
            </a:r>
            <a:r>
              <a:rPr lang="en-GB" sz="2400" dirty="0">
                <a:solidFill>
                  <a:schemeClr val="bg1"/>
                </a:solidFill>
              </a:rPr>
              <a:t>an integral tool and resource in the schools to help animate their global dimension.</a:t>
            </a:r>
          </a:p>
        </p:txBody>
      </p:sp>
      <p:sp>
        <p:nvSpPr>
          <p:cNvPr id="4" name="TextBox 3"/>
          <p:cNvSpPr txBox="1"/>
          <p:nvPr/>
        </p:nvSpPr>
        <p:spPr>
          <a:xfrm>
            <a:off x="0" y="649224"/>
            <a:ext cx="12192000" cy="769441"/>
          </a:xfrm>
          <a:prstGeom prst="rect">
            <a:avLst/>
          </a:prstGeom>
          <a:solidFill>
            <a:schemeClr val="bg1"/>
          </a:solidFill>
        </p:spPr>
        <p:txBody>
          <a:bodyPr wrap="square" rtlCol="0">
            <a:spAutoFit/>
          </a:bodyPr>
          <a:lstStyle/>
          <a:p>
            <a:pPr algn="ctr"/>
            <a:r>
              <a:rPr lang="en-GB" sz="4400" dirty="0" smtClean="0">
                <a:solidFill>
                  <a:srgbClr val="1E80AD"/>
                </a:solidFill>
              </a:rPr>
              <a:t>D.  Sent in a Global Network</a:t>
            </a:r>
            <a:endParaRPr lang="en-GB" sz="4400" dirty="0">
              <a:solidFill>
                <a:srgbClr val="1E80AD"/>
              </a:solidFill>
            </a:endParaRPr>
          </a:p>
        </p:txBody>
      </p:sp>
    </p:spTree>
    <p:extLst>
      <p:ext uri="{BB962C8B-B14F-4D97-AF65-F5344CB8AC3E}">
        <p14:creationId xmlns:p14="http://schemas.microsoft.com/office/powerpoint/2010/main" val="22414306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E80A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463" t="10933" r="15650" b="31466"/>
          <a:stretch/>
        </p:blipFill>
        <p:spPr>
          <a:xfrm>
            <a:off x="10552176" y="5276088"/>
            <a:ext cx="1289304" cy="128930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83" y="649224"/>
            <a:ext cx="4015026" cy="5696712"/>
          </a:xfrm>
          <a:prstGeom prst="rect">
            <a:avLst/>
          </a:prstGeom>
          <a:effectLst>
            <a:outerShdw blurRad="50800" dist="38100" dir="2700000" algn="tl" rotWithShape="0">
              <a:prstClr val="black">
                <a:alpha val="40000"/>
              </a:prstClr>
            </a:outerShdw>
          </a:effectLst>
        </p:spPr>
      </p:pic>
      <p:sp>
        <p:nvSpPr>
          <p:cNvPr id="4" name="Rectangle 3"/>
          <p:cNvSpPr/>
          <p:nvPr/>
        </p:nvSpPr>
        <p:spPr>
          <a:xfrm>
            <a:off x="4922875" y="998379"/>
            <a:ext cx="7049386" cy="3908762"/>
          </a:xfrm>
          <a:prstGeom prst="rect">
            <a:avLst/>
          </a:prstGeom>
        </p:spPr>
        <p:txBody>
          <a:bodyPr wrap="square">
            <a:spAutoFit/>
          </a:bodyPr>
          <a:lstStyle/>
          <a:p>
            <a:r>
              <a:rPr lang="en-GB" sz="3200" i="1" dirty="0" smtClean="0">
                <a:solidFill>
                  <a:srgbClr val="FFFF00"/>
                </a:solidFill>
              </a:rPr>
              <a:t>The Rio Papers </a:t>
            </a:r>
          </a:p>
          <a:p>
            <a:r>
              <a:rPr lang="en-GB" sz="2400" dirty="0" smtClean="0">
                <a:solidFill>
                  <a:schemeClr val="bg1"/>
                </a:solidFill>
              </a:rPr>
              <a:t>collects </a:t>
            </a:r>
            <a:r>
              <a:rPr lang="en-GB" sz="2400" dirty="0">
                <a:solidFill>
                  <a:schemeClr val="bg1"/>
                </a:solidFill>
              </a:rPr>
              <a:t>together </a:t>
            </a:r>
            <a:r>
              <a:rPr lang="en-GB" sz="2400" dirty="0" smtClean="0">
                <a:solidFill>
                  <a:schemeClr val="bg1"/>
                </a:solidFill>
              </a:rPr>
              <a:t>resources </a:t>
            </a:r>
            <a:r>
              <a:rPr lang="en-GB" sz="2400" dirty="0">
                <a:solidFill>
                  <a:schemeClr val="bg1"/>
                </a:solidFill>
              </a:rPr>
              <a:t>from the Rio Congress:</a:t>
            </a:r>
          </a:p>
          <a:p>
            <a:endParaRPr lang="en-GB" sz="2400" dirty="0">
              <a:solidFill>
                <a:schemeClr val="bg1"/>
              </a:solidFill>
            </a:endParaRPr>
          </a:p>
          <a:p>
            <a:r>
              <a:rPr lang="en-GB" sz="2400" dirty="0">
                <a:solidFill>
                  <a:schemeClr val="bg1"/>
                </a:solidFill>
              </a:rPr>
              <a:t>1 </a:t>
            </a:r>
            <a:r>
              <a:rPr lang="en-GB" sz="2400" dirty="0" smtClean="0">
                <a:solidFill>
                  <a:schemeClr val="bg1"/>
                </a:solidFill>
              </a:rPr>
              <a:t>An introduction </a:t>
            </a:r>
            <a:r>
              <a:rPr lang="en-GB" sz="2400" dirty="0">
                <a:solidFill>
                  <a:schemeClr val="bg1"/>
                </a:solidFill>
              </a:rPr>
              <a:t>to the Rio Congress </a:t>
            </a:r>
          </a:p>
          <a:p>
            <a:r>
              <a:rPr lang="en-GB" sz="2400" dirty="0">
                <a:solidFill>
                  <a:schemeClr val="bg1"/>
                </a:solidFill>
              </a:rPr>
              <a:t>2 </a:t>
            </a:r>
            <a:r>
              <a:rPr lang="en-GB" sz="2400" dirty="0" smtClean="0">
                <a:solidFill>
                  <a:schemeClr val="bg1"/>
                </a:solidFill>
              </a:rPr>
              <a:t>The thirteen Action </a:t>
            </a:r>
            <a:r>
              <a:rPr lang="en-GB" sz="2400" dirty="0">
                <a:solidFill>
                  <a:schemeClr val="bg1"/>
                </a:solidFill>
              </a:rPr>
              <a:t>Points of the Congress</a:t>
            </a:r>
          </a:p>
          <a:p>
            <a:r>
              <a:rPr lang="en-GB" sz="2400" dirty="0">
                <a:solidFill>
                  <a:schemeClr val="bg1"/>
                </a:solidFill>
              </a:rPr>
              <a:t>3 Address of Fr General </a:t>
            </a:r>
          </a:p>
          <a:p>
            <a:r>
              <a:rPr lang="en-GB" sz="2400" dirty="0">
                <a:solidFill>
                  <a:schemeClr val="bg1"/>
                </a:solidFill>
              </a:rPr>
              <a:t>4 Address of Pope Francis to Jesuit alumni</a:t>
            </a:r>
          </a:p>
          <a:p>
            <a:r>
              <a:rPr lang="en-GB" sz="2400" dirty="0">
                <a:solidFill>
                  <a:schemeClr val="bg1"/>
                </a:solidFill>
              </a:rPr>
              <a:t>5 Questions for </a:t>
            </a:r>
            <a:r>
              <a:rPr lang="en-GB" sz="2400" dirty="0" smtClean="0">
                <a:solidFill>
                  <a:schemeClr val="bg1"/>
                </a:solidFill>
              </a:rPr>
              <a:t>reflection, discussion and discernment</a:t>
            </a:r>
            <a:endParaRPr lang="en-GB" sz="2400" dirty="0">
              <a:solidFill>
                <a:schemeClr val="bg1"/>
              </a:solidFill>
            </a:endParaRPr>
          </a:p>
          <a:p>
            <a:r>
              <a:rPr lang="en-GB" sz="2400" dirty="0">
                <a:solidFill>
                  <a:schemeClr val="bg1"/>
                </a:solidFill>
              </a:rPr>
              <a:t>6 </a:t>
            </a:r>
            <a:r>
              <a:rPr lang="en-GB" sz="2400" dirty="0" smtClean="0">
                <a:solidFill>
                  <a:schemeClr val="bg1"/>
                </a:solidFill>
              </a:rPr>
              <a:t>Guidance on implementing </a:t>
            </a:r>
            <a:r>
              <a:rPr lang="en-GB" sz="2400" dirty="0">
                <a:solidFill>
                  <a:schemeClr val="bg1"/>
                </a:solidFill>
              </a:rPr>
              <a:t>the Rio action points </a:t>
            </a:r>
          </a:p>
          <a:p>
            <a:r>
              <a:rPr lang="en-GB" sz="2400" dirty="0">
                <a:solidFill>
                  <a:schemeClr val="bg1"/>
                </a:solidFill>
              </a:rPr>
              <a:t>7 Map of the worldwide network of Jesuit schools </a:t>
            </a:r>
          </a:p>
        </p:txBody>
      </p:sp>
    </p:spTree>
    <p:extLst>
      <p:ext uri="{BB962C8B-B14F-4D97-AF65-F5344CB8AC3E}">
        <p14:creationId xmlns:p14="http://schemas.microsoft.com/office/powerpoint/2010/main" val="1779526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E80A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851" y="0"/>
            <a:ext cx="5652297" cy="6858000"/>
          </a:xfrm>
          <a:prstGeom prst="rect">
            <a:avLst/>
          </a:prstGeom>
        </p:spPr>
      </p:pic>
    </p:spTree>
    <p:extLst>
      <p:ext uri="{BB962C8B-B14F-4D97-AF65-F5344CB8AC3E}">
        <p14:creationId xmlns:p14="http://schemas.microsoft.com/office/powerpoint/2010/main" val="2337353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E80A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463" t="10933" r="15650" b="31466"/>
          <a:stretch/>
        </p:blipFill>
        <p:spPr>
          <a:xfrm>
            <a:off x="10552176" y="5276088"/>
            <a:ext cx="1289304" cy="1289304"/>
          </a:xfrm>
          <a:prstGeom prst="rect">
            <a:avLst/>
          </a:prstGeom>
        </p:spPr>
      </p:pic>
    </p:spTree>
    <p:extLst>
      <p:ext uri="{BB962C8B-B14F-4D97-AF65-F5344CB8AC3E}">
        <p14:creationId xmlns:p14="http://schemas.microsoft.com/office/powerpoint/2010/main" val="18410040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80A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463" t="10933" r="15650" b="31466"/>
          <a:stretch/>
        </p:blipFill>
        <p:spPr>
          <a:xfrm>
            <a:off x="10552176" y="5276088"/>
            <a:ext cx="1289304" cy="1289304"/>
          </a:xfrm>
          <a:prstGeom prst="rect">
            <a:avLst/>
          </a:prstGeom>
        </p:spPr>
      </p:pic>
      <p:sp>
        <p:nvSpPr>
          <p:cNvPr id="2" name="TextBox 1"/>
          <p:cNvSpPr txBox="1"/>
          <p:nvPr/>
        </p:nvSpPr>
        <p:spPr>
          <a:xfrm>
            <a:off x="1041991" y="1020725"/>
            <a:ext cx="9247019" cy="5262979"/>
          </a:xfrm>
          <a:prstGeom prst="rect">
            <a:avLst/>
          </a:prstGeom>
          <a:noFill/>
        </p:spPr>
        <p:txBody>
          <a:bodyPr wrap="none" rtlCol="0">
            <a:spAutoFit/>
          </a:bodyPr>
          <a:lstStyle/>
          <a:p>
            <a:r>
              <a:rPr lang="en-GB" sz="2800" dirty="0" smtClean="0">
                <a:solidFill>
                  <a:schemeClr val="bg1"/>
                </a:solidFill>
              </a:rPr>
              <a:t>In October 2017,</a:t>
            </a:r>
          </a:p>
          <a:p>
            <a:r>
              <a:rPr lang="en-GB" sz="2800" dirty="0" smtClean="0">
                <a:solidFill>
                  <a:schemeClr val="bg1"/>
                </a:solidFill>
              </a:rPr>
              <a:t>delegates from the 83 Jesuit provinces worldwide,</a:t>
            </a:r>
          </a:p>
          <a:p>
            <a:r>
              <a:rPr lang="en-GB" sz="2800" dirty="0">
                <a:solidFill>
                  <a:schemeClr val="bg1"/>
                </a:solidFill>
              </a:rPr>
              <a:t>r</a:t>
            </a:r>
            <a:r>
              <a:rPr lang="en-GB" sz="2800" dirty="0" smtClean="0">
                <a:solidFill>
                  <a:schemeClr val="bg1"/>
                </a:solidFill>
              </a:rPr>
              <a:t>epresenting  2,320 Jesuit schools </a:t>
            </a:r>
          </a:p>
          <a:p>
            <a:r>
              <a:rPr lang="en-GB" sz="2800" dirty="0">
                <a:solidFill>
                  <a:schemeClr val="bg1"/>
                </a:solidFill>
              </a:rPr>
              <a:t>w</a:t>
            </a:r>
            <a:r>
              <a:rPr lang="en-GB" sz="2800" dirty="0" smtClean="0">
                <a:solidFill>
                  <a:schemeClr val="bg1"/>
                </a:solidFill>
              </a:rPr>
              <a:t>ith 2,197,000 students</a:t>
            </a:r>
          </a:p>
          <a:p>
            <a:r>
              <a:rPr lang="en-GB" sz="2800" dirty="0">
                <a:solidFill>
                  <a:schemeClr val="bg1"/>
                </a:solidFill>
              </a:rPr>
              <a:t>on six </a:t>
            </a:r>
            <a:r>
              <a:rPr lang="en-GB" sz="2800" dirty="0" smtClean="0">
                <a:solidFill>
                  <a:schemeClr val="bg1"/>
                </a:solidFill>
              </a:rPr>
              <a:t>continents,</a:t>
            </a:r>
          </a:p>
          <a:p>
            <a:r>
              <a:rPr lang="en-GB" sz="2800" dirty="0">
                <a:solidFill>
                  <a:schemeClr val="bg1"/>
                </a:solidFill>
              </a:rPr>
              <a:t>g</a:t>
            </a:r>
            <a:r>
              <a:rPr lang="en-GB" sz="2800" dirty="0" smtClean="0">
                <a:solidFill>
                  <a:schemeClr val="bg1"/>
                </a:solidFill>
              </a:rPr>
              <a:t>athered in Rio de Janeiro,</a:t>
            </a:r>
          </a:p>
          <a:p>
            <a:r>
              <a:rPr lang="en-GB" sz="2800" dirty="0">
                <a:solidFill>
                  <a:schemeClr val="bg1"/>
                </a:solidFill>
              </a:rPr>
              <a:t>f</a:t>
            </a:r>
            <a:r>
              <a:rPr lang="en-GB" sz="2800" dirty="0" smtClean="0">
                <a:solidFill>
                  <a:schemeClr val="bg1"/>
                </a:solidFill>
              </a:rPr>
              <a:t>or the first time in the 450-year history of the Society of Jesus,</a:t>
            </a:r>
          </a:p>
          <a:p>
            <a:r>
              <a:rPr lang="en-GB" sz="2800" dirty="0">
                <a:solidFill>
                  <a:schemeClr val="bg1"/>
                </a:solidFill>
              </a:rPr>
              <a:t>t</a:t>
            </a:r>
            <a:r>
              <a:rPr lang="en-GB" sz="2800" dirty="0" smtClean="0">
                <a:solidFill>
                  <a:schemeClr val="bg1"/>
                </a:solidFill>
              </a:rPr>
              <a:t>o consider how our global network of schools</a:t>
            </a:r>
          </a:p>
          <a:p>
            <a:r>
              <a:rPr lang="en-GB" sz="2800" dirty="0" smtClean="0">
                <a:solidFill>
                  <a:schemeClr val="bg1"/>
                </a:solidFill>
              </a:rPr>
              <a:t>could be better adapted and used</a:t>
            </a:r>
          </a:p>
          <a:p>
            <a:r>
              <a:rPr lang="en-GB" sz="2800" dirty="0">
                <a:solidFill>
                  <a:schemeClr val="bg1"/>
                </a:solidFill>
              </a:rPr>
              <a:t>f</a:t>
            </a:r>
            <a:r>
              <a:rPr lang="en-GB" sz="2800" dirty="0" smtClean="0">
                <a:solidFill>
                  <a:schemeClr val="bg1"/>
                </a:solidFill>
              </a:rPr>
              <a:t>or the greater glory of God</a:t>
            </a:r>
          </a:p>
          <a:p>
            <a:r>
              <a:rPr lang="en-GB" sz="2800" dirty="0">
                <a:solidFill>
                  <a:schemeClr val="bg1"/>
                </a:solidFill>
              </a:rPr>
              <a:t>a</a:t>
            </a:r>
            <a:r>
              <a:rPr lang="en-GB" sz="2800" dirty="0" smtClean="0">
                <a:solidFill>
                  <a:schemeClr val="bg1"/>
                </a:solidFill>
              </a:rPr>
              <a:t>nd the common good.</a:t>
            </a:r>
            <a:endParaRPr lang="en-GB" sz="2800" dirty="0">
              <a:solidFill>
                <a:schemeClr val="bg1"/>
              </a:solidFill>
            </a:endParaRPr>
          </a:p>
          <a:p>
            <a:endParaRPr lang="en-GB" sz="2800" dirty="0">
              <a:solidFill>
                <a:schemeClr val="bg1"/>
              </a:solidFill>
            </a:endParaRPr>
          </a:p>
        </p:txBody>
      </p:sp>
    </p:spTree>
    <p:extLst>
      <p:ext uri="{BB962C8B-B14F-4D97-AF65-F5344CB8AC3E}">
        <p14:creationId xmlns:p14="http://schemas.microsoft.com/office/powerpoint/2010/main" val="35468703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42" presetClass="entr" presetSubtype="0" fill="hold" grpId="0" nodeType="after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000"/>
                                        <p:tgtEl>
                                          <p:spTgt spid="2">
                                            <p:txEl>
                                              <p:pRg st="5" end="5"/>
                                            </p:txEl>
                                          </p:spTgt>
                                        </p:tgtEl>
                                      </p:cBhvr>
                                    </p:animEffect>
                                    <p:anim calcmode="lin" valueType="num">
                                      <p:cBhvr>
                                        <p:cTn id="4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7000"/>
                            </p:stCondLst>
                            <p:childTnLst>
                              <p:par>
                                <p:cTn id="45" presetID="42" presetClass="entr" presetSubtype="0" fill="hold" grpId="0" nodeType="after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42" presetClass="entr" presetSubtype="0" fill="hold" grpId="0" nodeType="after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Effect transition="in" filter="fade">
                                      <p:cBhvr>
                                        <p:cTn id="53" dur="1000"/>
                                        <p:tgtEl>
                                          <p:spTgt spid="2">
                                            <p:txEl>
                                              <p:pRg st="7" end="7"/>
                                            </p:txEl>
                                          </p:spTgt>
                                        </p:tgtEl>
                                      </p:cBhvr>
                                    </p:animEffect>
                                    <p:anim calcmode="lin" valueType="num">
                                      <p:cBhvr>
                                        <p:cTn id="5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2">
                                            <p:txEl>
                                              <p:pRg st="8" end="8"/>
                                            </p:txEl>
                                          </p:spTgt>
                                        </p:tgtEl>
                                        <p:attrNameLst>
                                          <p:attrName>style.visibility</p:attrName>
                                        </p:attrNameLst>
                                      </p:cBhvr>
                                      <p:to>
                                        <p:strVal val="visible"/>
                                      </p:to>
                                    </p:set>
                                    <p:animEffect transition="in" filter="fade">
                                      <p:cBhvr>
                                        <p:cTn id="59" dur="1000"/>
                                        <p:tgtEl>
                                          <p:spTgt spid="2">
                                            <p:txEl>
                                              <p:pRg st="8" end="8"/>
                                            </p:txEl>
                                          </p:spTgt>
                                        </p:tgtEl>
                                      </p:cBhvr>
                                    </p:animEffect>
                                    <p:anim calcmode="lin" valueType="num">
                                      <p:cBhvr>
                                        <p:cTn id="6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42" presetClass="entr" presetSubtype="0" fill="hold" grpId="0" nodeType="afterEffect">
                                  <p:stCondLst>
                                    <p:cond delay="0"/>
                                  </p:stCondLst>
                                  <p:childTnLst>
                                    <p:set>
                                      <p:cBhvr>
                                        <p:cTn id="64" dur="1" fill="hold">
                                          <p:stCondLst>
                                            <p:cond delay="0"/>
                                          </p:stCondLst>
                                        </p:cTn>
                                        <p:tgtEl>
                                          <p:spTgt spid="2">
                                            <p:txEl>
                                              <p:pRg st="9" end="9"/>
                                            </p:txEl>
                                          </p:spTgt>
                                        </p:tgtEl>
                                        <p:attrNameLst>
                                          <p:attrName>style.visibility</p:attrName>
                                        </p:attrNameLst>
                                      </p:cBhvr>
                                      <p:to>
                                        <p:strVal val="visible"/>
                                      </p:to>
                                    </p:set>
                                    <p:animEffect transition="in" filter="fade">
                                      <p:cBhvr>
                                        <p:cTn id="65" dur="1000"/>
                                        <p:tgtEl>
                                          <p:spTgt spid="2">
                                            <p:txEl>
                                              <p:pRg st="9" end="9"/>
                                            </p:txEl>
                                          </p:spTgt>
                                        </p:tgtEl>
                                      </p:cBhvr>
                                    </p:animEffect>
                                    <p:anim calcmode="lin" valueType="num">
                                      <p:cBhvr>
                                        <p:cTn id="6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2" presetClass="entr" presetSubtype="0" fill="hold" grpId="0" nodeType="afterEffect">
                                  <p:stCondLst>
                                    <p:cond delay="0"/>
                                  </p:stCondLst>
                                  <p:childTnLst>
                                    <p:set>
                                      <p:cBhvr>
                                        <p:cTn id="70" dur="1" fill="hold">
                                          <p:stCondLst>
                                            <p:cond delay="0"/>
                                          </p:stCondLst>
                                        </p:cTn>
                                        <p:tgtEl>
                                          <p:spTgt spid="2">
                                            <p:txEl>
                                              <p:pRg st="10" end="10"/>
                                            </p:txEl>
                                          </p:spTgt>
                                        </p:tgtEl>
                                        <p:attrNameLst>
                                          <p:attrName>style.visibility</p:attrName>
                                        </p:attrNameLst>
                                      </p:cBhvr>
                                      <p:to>
                                        <p:strVal val="visible"/>
                                      </p:to>
                                    </p:set>
                                    <p:animEffect transition="in" filter="fade">
                                      <p:cBhvr>
                                        <p:cTn id="71" dur="1000"/>
                                        <p:tgtEl>
                                          <p:spTgt spid="2">
                                            <p:txEl>
                                              <p:pRg st="10" end="10"/>
                                            </p:txEl>
                                          </p:spTgt>
                                        </p:tgtEl>
                                      </p:cBhvr>
                                    </p:animEffect>
                                    <p:anim calcmode="lin" valueType="num">
                                      <p:cBhvr>
                                        <p:cTn id="7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80A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463" t="10933" r="15650" b="31466"/>
          <a:stretch/>
        </p:blipFill>
        <p:spPr>
          <a:xfrm>
            <a:off x="10552176" y="5276088"/>
            <a:ext cx="1289304" cy="1289304"/>
          </a:xfrm>
          <a:prstGeom prst="rect">
            <a:avLst/>
          </a:prstGeom>
        </p:spPr>
      </p:pic>
      <p:sp>
        <p:nvSpPr>
          <p:cNvPr id="2" name="Curved Right Arrow 1"/>
          <p:cNvSpPr/>
          <p:nvPr/>
        </p:nvSpPr>
        <p:spPr>
          <a:xfrm>
            <a:off x="1233553" y="1597721"/>
            <a:ext cx="9118948" cy="5085567"/>
          </a:xfrm>
          <a:prstGeom prst="curvedRightArrow">
            <a:avLst>
              <a:gd name="adj1" fmla="val 15628"/>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8964638" y="1243778"/>
            <a:ext cx="2249590" cy="1323439"/>
          </a:xfrm>
          <a:prstGeom prst="rect">
            <a:avLst/>
          </a:prstGeom>
          <a:noFill/>
        </p:spPr>
        <p:txBody>
          <a:bodyPr wrap="none" rtlCol="0">
            <a:spAutoFit/>
          </a:bodyPr>
          <a:lstStyle/>
          <a:p>
            <a:r>
              <a:rPr lang="en-GB" sz="2000" dirty="0" smtClean="0">
                <a:solidFill>
                  <a:schemeClr val="bg1"/>
                </a:solidFill>
              </a:rPr>
              <a:t>1548</a:t>
            </a:r>
          </a:p>
          <a:p>
            <a:r>
              <a:rPr lang="en-GB" sz="2000" dirty="0" smtClean="0">
                <a:solidFill>
                  <a:schemeClr val="bg1"/>
                </a:solidFill>
              </a:rPr>
              <a:t>First Jesuit </a:t>
            </a:r>
            <a:r>
              <a:rPr lang="en-GB" sz="2000" dirty="0" smtClean="0">
                <a:solidFill>
                  <a:schemeClr val="bg1"/>
                </a:solidFill>
              </a:rPr>
              <a:t>school</a:t>
            </a:r>
          </a:p>
          <a:p>
            <a:r>
              <a:rPr lang="en-GB" sz="2000" dirty="0">
                <a:solidFill>
                  <a:schemeClr val="bg1"/>
                </a:solidFill>
              </a:rPr>
              <a:t>f</a:t>
            </a:r>
            <a:r>
              <a:rPr lang="en-GB" sz="2000" dirty="0" smtClean="0">
                <a:solidFill>
                  <a:schemeClr val="bg1"/>
                </a:solidFill>
              </a:rPr>
              <a:t>ounded at Messina</a:t>
            </a:r>
          </a:p>
          <a:p>
            <a:r>
              <a:rPr lang="en-GB" sz="2000" dirty="0">
                <a:solidFill>
                  <a:schemeClr val="bg1"/>
                </a:solidFill>
              </a:rPr>
              <a:t>i</a:t>
            </a:r>
            <a:r>
              <a:rPr lang="en-GB" sz="2000" dirty="0" smtClean="0">
                <a:solidFill>
                  <a:schemeClr val="bg1"/>
                </a:solidFill>
              </a:rPr>
              <a:t>n Sicily</a:t>
            </a:r>
            <a:endParaRPr lang="en-GB" sz="2000" dirty="0">
              <a:solidFill>
                <a:schemeClr val="bg1"/>
              </a:solidFill>
            </a:endParaRPr>
          </a:p>
        </p:txBody>
      </p:sp>
      <p:sp>
        <p:nvSpPr>
          <p:cNvPr id="5" name="TextBox 4"/>
          <p:cNvSpPr txBox="1"/>
          <p:nvPr/>
        </p:nvSpPr>
        <p:spPr>
          <a:xfrm>
            <a:off x="5743958" y="1456090"/>
            <a:ext cx="2657394" cy="1292662"/>
          </a:xfrm>
          <a:prstGeom prst="rect">
            <a:avLst/>
          </a:prstGeom>
          <a:noFill/>
        </p:spPr>
        <p:txBody>
          <a:bodyPr wrap="none" rtlCol="0">
            <a:spAutoFit/>
          </a:bodyPr>
          <a:lstStyle/>
          <a:p>
            <a:r>
              <a:rPr lang="en-GB" sz="2000" dirty="0" smtClean="0">
                <a:solidFill>
                  <a:schemeClr val="bg1"/>
                </a:solidFill>
              </a:rPr>
              <a:t>1593</a:t>
            </a:r>
          </a:p>
          <a:p>
            <a:r>
              <a:rPr lang="en-GB" sz="2000" dirty="0" smtClean="0">
                <a:solidFill>
                  <a:schemeClr val="bg1"/>
                </a:solidFill>
              </a:rPr>
              <a:t>English Jesuit College</a:t>
            </a:r>
          </a:p>
          <a:p>
            <a:r>
              <a:rPr lang="en-GB" dirty="0" smtClean="0">
                <a:solidFill>
                  <a:schemeClr val="bg1"/>
                </a:solidFill>
              </a:rPr>
              <a:t>(today Stonyhurst College)</a:t>
            </a:r>
            <a:endParaRPr lang="en-GB" dirty="0" smtClean="0">
              <a:solidFill>
                <a:schemeClr val="bg1"/>
              </a:solidFill>
            </a:endParaRPr>
          </a:p>
          <a:p>
            <a:r>
              <a:rPr lang="en-GB" sz="2000" dirty="0">
                <a:solidFill>
                  <a:schemeClr val="bg1"/>
                </a:solidFill>
              </a:rPr>
              <a:t>f</a:t>
            </a:r>
            <a:r>
              <a:rPr lang="en-GB" sz="2000" dirty="0" smtClean="0">
                <a:solidFill>
                  <a:schemeClr val="bg1"/>
                </a:solidFill>
              </a:rPr>
              <a:t>ounded at St Omer</a:t>
            </a:r>
            <a:endParaRPr lang="en-GB" sz="2000" dirty="0">
              <a:solidFill>
                <a:schemeClr val="bg1"/>
              </a:solidFill>
            </a:endParaRPr>
          </a:p>
        </p:txBody>
      </p:sp>
      <p:sp>
        <p:nvSpPr>
          <p:cNvPr id="6" name="TextBox 5"/>
          <p:cNvSpPr txBox="1"/>
          <p:nvPr/>
        </p:nvSpPr>
        <p:spPr>
          <a:xfrm>
            <a:off x="2640709" y="1905497"/>
            <a:ext cx="2821606" cy="1015663"/>
          </a:xfrm>
          <a:prstGeom prst="rect">
            <a:avLst/>
          </a:prstGeom>
          <a:noFill/>
        </p:spPr>
        <p:txBody>
          <a:bodyPr wrap="none" rtlCol="0">
            <a:spAutoFit/>
          </a:bodyPr>
          <a:lstStyle/>
          <a:p>
            <a:r>
              <a:rPr lang="en-GB" sz="2000" dirty="0" smtClean="0">
                <a:solidFill>
                  <a:schemeClr val="bg1"/>
                </a:solidFill>
              </a:rPr>
              <a:t>1599</a:t>
            </a:r>
          </a:p>
          <a:p>
            <a:r>
              <a:rPr lang="en-GB" sz="2000" i="1" dirty="0" smtClean="0">
                <a:solidFill>
                  <a:schemeClr val="bg1"/>
                </a:solidFill>
              </a:rPr>
              <a:t>Ratio </a:t>
            </a:r>
            <a:r>
              <a:rPr lang="en-GB" sz="2000" i="1" dirty="0" err="1" smtClean="0">
                <a:solidFill>
                  <a:schemeClr val="bg1"/>
                </a:solidFill>
              </a:rPr>
              <a:t>Studiorum</a:t>
            </a:r>
            <a:endParaRPr lang="en-GB" sz="2000" i="1" dirty="0" smtClean="0">
              <a:solidFill>
                <a:schemeClr val="bg1"/>
              </a:solidFill>
            </a:endParaRPr>
          </a:p>
          <a:p>
            <a:r>
              <a:rPr lang="en-GB" sz="2000" dirty="0" smtClean="0">
                <a:solidFill>
                  <a:schemeClr val="bg1"/>
                </a:solidFill>
              </a:rPr>
              <a:t>The Jesuit </a:t>
            </a:r>
            <a:r>
              <a:rPr lang="en-GB" sz="2000" dirty="0" smtClean="0">
                <a:solidFill>
                  <a:schemeClr val="bg1"/>
                </a:solidFill>
              </a:rPr>
              <a:t>Plan of Studies</a:t>
            </a:r>
            <a:endParaRPr lang="en-GB" sz="2000" dirty="0">
              <a:solidFill>
                <a:schemeClr val="bg1"/>
              </a:solidFill>
            </a:endParaRPr>
          </a:p>
        </p:txBody>
      </p:sp>
      <p:sp>
        <p:nvSpPr>
          <p:cNvPr id="7" name="TextBox 6"/>
          <p:cNvSpPr txBox="1"/>
          <p:nvPr/>
        </p:nvSpPr>
        <p:spPr>
          <a:xfrm>
            <a:off x="1950326" y="4352478"/>
            <a:ext cx="2214389" cy="1015663"/>
          </a:xfrm>
          <a:prstGeom prst="rect">
            <a:avLst/>
          </a:prstGeom>
          <a:noFill/>
        </p:spPr>
        <p:txBody>
          <a:bodyPr wrap="none" rtlCol="0">
            <a:spAutoFit/>
          </a:bodyPr>
          <a:lstStyle/>
          <a:p>
            <a:r>
              <a:rPr lang="en-GB" sz="2000" dirty="0" smtClean="0">
                <a:solidFill>
                  <a:schemeClr val="bg1"/>
                </a:solidFill>
              </a:rPr>
              <a:t>1986</a:t>
            </a:r>
          </a:p>
          <a:p>
            <a:r>
              <a:rPr lang="en-GB" sz="2000" i="1" dirty="0" smtClean="0">
                <a:solidFill>
                  <a:schemeClr val="bg1"/>
                </a:solidFill>
              </a:rPr>
              <a:t>The Characteristics </a:t>
            </a:r>
          </a:p>
          <a:p>
            <a:r>
              <a:rPr lang="en-GB" sz="2000" i="1" dirty="0">
                <a:solidFill>
                  <a:schemeClr val="bg1"/>
                </a:solidFill>
              </a:rPr>
              <a:t>o</a:t>
            </a:r>
            <a:r>
              <a:rPr lang="en-GB" sz="2000" i="1" dirty="0" smtClean="0">
                <a:solidFill>
                  <a:schemeClr val="bg1"/>
                </a:solidFill>
              </a:rPr>
              <a:t>f Jesuit Education</a:t>
            </a:r>
            <a:endParaRPr lang="en-GB" sz="2000" i="1" dirty="0">
              <a:solidFill>
                <a:schemeClr val="bg1"/>
              </a:solidFill>
            </a:endParaRPr>
          </a:p>
        </p:txBody>
      </p:sp>
      <p:sp>
        <p:nvSpPr>
          <p:cNvPr id="8" name="TextBox 7"/>
          <p:cNvSpPr txBox="1"/>
          <p:nvPr/>
        </p:nvSpPr>
        <p:spPr>
          <a:xfrm>
            <a:off x="4422500" y="4761487"/>
            <a:ext cx="2552558" cy="1323439"/>
          </a:xfrm>
          <a:prstGeom prst="rect">
            <a:avLst/>
          </a:prstGeom>
          <a:noFill/>
        </p:spPr>
        <p:txBody>
          <a:bodyPr wrap="none" rtlCol="0">
            <a:spAutoFit/>
          </a:bodyPr>
          <a:lstStyle/>
          <a:p>
            <a:r>
              <a:rPr lang="en-GB" sz="2000" dirty="0" smtClean="0">
                <a:solidFill>
                  <a:schemeClr val="bg1"/>
                </a:solidFill>
              </a:rPr>
              <a:t>1993</a:t>
            </a:r>
          </a:p>
          <a:p>
            <a:r>
              <a:rPr lang="en-GB" sz="2000" i="1" dirty="0" smtClean="0">
                <a:solidFill>
                  <a:schemeClr val="bg1"/>
                </a:solidFill>
              </a:rPr>
              <a:t>Ignatian Pedagogy</a:t>
            </a:r>
          </a:p>
          <a:p>
            <a:r>
              <a:rPr lang="en-GB" sz="2000" dirty="0" smtClean="0">
                <a:solidFill>
                  <a:schemeClr val="bg1"/>
                </a:solidFill>
              </a:rPr>
              <a:t>The Jesuit Method of</a:t>
            </a:r>
          </a:p>
          <a:p>
            <a:r>
              <a:rPr lang="en-GB" sz="2000" dirty="0" smtClean="0">
                <a:solidFill>
                  <a:schemeClr val="bg1"/>
                </a:solidFill>
              </a:rPr>
              <a:t>Teaching and Learning </a:t>
            </a:r>
            <a:endParaRPr lang="en-GB" sz="2000" dirty="0">
              <a:solidFill>
                <a:schemeClr val="bg1"/>
              </a:solidFill>
            </a:endParaRPr>
          </a:p>
        </p:txBody>
      </p:sp>
      <p:sp>
        <p:nvSpPr>
          <p:cNvPr id="9" name="TextBox 8"/>
          <p:cNvSpPr txBox="1"/>
          <p:nvPr/>
        </p:nvSpPr>
        <p:spPr>
          <a:xfrm>
            <a:off x="7155683" y="5023096"/>
            <a:ext cx="1412566" cy="1015663"/>
          </a:xfrm>
          <a:prstGeom prst="rect">
            <a:avLst/>
          </a:prstGeom>
          <a:noFill/>
        </p:spPr>
        <p:txBody>
          <a:bodyPr wrap="none" rtlCol="0">
            <a:spAutoFit/>
          </a:bodyPr>
          <a:lstStyle/>
          <a:p>
            <a:r>
              <a:rPr lang="en-GB" sz="2000" dirty="0" smtClean="0">
                <a:solidFill>
                  <a:schemeClr val="bg1"/>
                </a:solidFill>
              </a:rPr>
              <a:t>2013</a:t>
            </a:r>
          </a:p>
          <a:p>
            <a:r>
              <a:rPr lang="en-GB" sz="2000" i="1" dirty="0" smtClean="0">
                <a:solidFill>
                  <a:schemeClr val="bg1"/>
                </a:solidFill>
              </a:rPr>
              <a:t>Jesuit Pupil </a:t>
            </a:r>
          </a:p>
          <a:p>
            <a:r>
              <a:rPr lang="en-GB" sz="2000" i="1" dirty="0" smtClean="0">
                <a:solidFill>
                  <a:schemeClr val="bg1"/>
                </a:solidFill>
              </a:rPr>
              <a:t>Profile</a:t>
            </a:r>
            <a:endParaRPr lang="en-GB" sz="2000" i="1" dirty="0">
              <a:solidFill>
                <a:schemeClr val="bg1"/>
              </a:solidFill>
            </a:endParaRPr>
          </a:p>
        </p:txBody>
      </p:sp>
      <p:sp>
        <p:nvSpPr>
          <p:cNvPr id="10" name="TextBox 9"/>
          <p:cNvSpPr txBox="1"/>
          <p:nvPr/>
        </p:nvSpPr>
        <p:spPr>
          <a:xfrm>
            <a:off x="8697142" y="4607598"/>
            <a:ext cx="1784252" cy="1631216"/>
          </a:xfrm>
          <a:prstGeom prst="rect">
            <a:avLst/>
          </a:prstGeom>
          <a:noFill/>
        </p:spPr>
        <p:txBody>
          <a:bodyPr wrap="square" rtlCol="0">
            <a:spAutoFit/>
          </a:bodyPr>
          <a:lstStyle/>
          <a:p>
            <a:r>
              <a:rPr lang="en-GB" sz="2000" dirty="0" smtClean="0">
                <a:solidFill>
                  <a:schemeClr val="bg1"/>
                </a:solidFill>
              </a:rPr>
              <a:t>2017</a:t>
            </a:r>
          </a:p>
          <a:p>
            <a:r>
              <a:rPr lang="en-GB" sz="2000" dirty="0" smtClean="0">
                <a:solidFill>
                  <a:schemeClr val="bg1"/>
                </a:solidFill>
              </a:rPr>
              <a:t>International Congress of</a:t>
            </a:r>
          </a:p>
          <a:p>
            <a:r>
              <a:rPr lang="en-GB" sz="2000" dirty="0" smtClean="0">
                <a:solidFill>
                  <a:schemeClr val="bg1"/>
                </a:solidFill>
              </a:rPr>
              <a:t>Jesuit Schools</a:t>
            </a:r>
          </a:p>
          <a:p>
            <a:r>
              <a:rPr lang="en-GB" sz="2000" dirty="0" smtClean="0">
                <a:solidFill>
                  <a:schemeClr val="bg1"/>
                </a:solidFill>
              </a:rPr>
              <a:t>Rio de Janeiro</a:t>
            </a:r>
            <a:endParaRPr lang="en-GB" sz="2000" dirty="0">
              <a:solidFill>
                <a:schemeClr val="bg1"/>
              </a:solidFill>
            </a:endParaRPr>
          </a:p>
        </p:txBody>
      </p:sp>
      <p:sp>
        <p:nvSpPr>
          <p:cNvPr id="11" name="TextBox 10"/>
          <p:cNvSpPr txBox="1"/>
          <p:nvPr/>
        </p:nvSpPr>
        <p:spPr>
          <a:xfrm>
            <a:off x="254712" y="2788585"/>
            <a:ext cx="4763227" cy="1477328"/>
          </a:xfrm>
          <a:prstGeom prst="rect">
            <a:avLst/>
          </a:prstGeom>
          <a:noFill/>
        </p:spPr>
        <p:txBody>
          <a:bodyPr wrap="none" rtlCol="0">
            <a:spAutoFit/>
          </a:bodyPr>
          <a:lstStyle/>
          <a:p>
            <a:r>
              <a:rPr lang="en-GB" dirty="0" smtClean="0"/>
              <a:t>1773</a:t>
            </a:r>
          </a:p>
          <a:p>
            <a:r>
              <a:rPr lang="en-GB" dirty="0" smtClean="0"/>
              <a:t>Suppression of the Society</a:t>
            </a:r>
          </a:p>
          <a:p>
            <a:r>
              <a:rPr lang="en-GB" dirty="0"/>
              <a:t>a</a:t>
            </a:r>
            <a:r>
              <a:rPr lang="en-GB" dirty="0" smtClean="0"/>
              <a:t>nd the c</a:t>
            </a:r>
            <a:r>
              <a:rPr lang="en-GB" dirty="0" smtClean="0"/>
              <a:t>losure </a:t>
            </a:r>
            <a:r>
              <a:rPr lang="en-GB" dirty="0" smtClean="0"/>
              <a:t>of Jesuit schools and universities</a:t>
            </a:r>
          </a:p>
          <a:p>
            <a:r>
              <a:rPr lang="en-GB" dirty="0" smtClean="0"/>
              <a:t>1814</a:t>
            </a:r>
          </a:p>
          <a:p>
            <a:r>
              <a:rPr lang="en-GB" dirty="0" smtClean="0"/>
              <a:t>Restoration of the Society and its schools</a:t>
            </a:r>
            <a:endParaRPr lang="en-GB" dirty="0"/>
          </a:p>
        </p:txBody>
      </p:sp>
      <p:sp>
        <p:nvSpPr>
          <p:cNvPr id="12" name="TextBox 11"/>
          <p:cNvSpPr txBox="1"/>
          <p:nvPr/>
        </p:nvSpPr>
        <p:spPr>
          <a:xfrm>
            <a:off x="0" y="355958"/>
            <a:ext cx="12192000" cy="646331"/>
          </a:xfrm>
          <a:prstGeom prst="rect">
            <a:avLst/>
          </a:prstGeom>
          <a:noFill/>
        </p:spPr>
        <p:txBody>
          <a:bodyPr wrap="square" rtlCol="0">
            <a:spAutoFit/>
          </a:bodyPr>
          <a:lstStyle/>
          <a:p>
            <a:pPr algn="ctr"/>
            <a:r>
              <a:rPr lang="en-GB" sz="3600" i="1" dirty="0" smtClean="0">
                <a:solidFill>
                  <a:srgbClr val="FFFF00"/>
                </a:solidFill>
              </a:rPr>
              <a:t>Jesuit education – A 450-year old tradition of innovation</a:t>
            </a:r>
            <a:endParaRPr lang="en-GB" sz="3600" i="1" dirty="0">
              <a:solidFill>
                <a:srgbClr val="FFFF00"/>
              </a:solidFill>
            </a:endParaRPr>
          </a:p>
        </p:txBody>
      </p:sp>
    </p:spTree>
    <p:extLst>
      <p:ext uri="{BB962C8B-B14F-4D97-AF65-F5344CB8AC3E}">
        <p14:creationId xmlns:p14="http://schemas.microsoft.com/office/powerpoint/2010/main" val="35616380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80AD"/>
        </a:solidFill>
        <a:effectLst/>
      </p:bgPr>
    </p:bg>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r="15676" b="291"/>
          <a:stretch/>
        </p:blipFill>
        <p:spPr bwMode="auto">
          <a:xfrm>
            <a:off x="7429500" y="1154758"/>
            <a:ext cx="4762500" cy="3979218"/>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463" t="10933" r="15650" b="31466"/>
          <a:stretch/>
        </p:blipFill>
        <p:spPr>
          <a:xfrm>
            <a:off x="10552176" y="5276088"/>
            <a:ext cx="1289304" cy="1289304"/>
          </a:xfrm>
          <a:prstGeom prst="rect">
            <a:avLst/>
          </a:prstGeom>
        </p:spPr>
      </p:pic>
      <p:sp>
        <p:nvSpPr>
          <p:cNvPr id="2" name="TextBox 1"/>
          <p:cNvSpPr txBox="1"/>
          <p:nvPr/>
        </p:nvSpPr>
        <p:spPr>
          <a:xfrm>
            <a:off x="384114" y="323761"/>
            <a:ext cx="6788212" cy="830997"/>
          </a:xfrm>
          <a:prstGeom prst="rect">
            <a:avLst/>
          </a:prstGeom>
          <a:noFill/>
        </p:spPr>
        <p:txBody>
          <a:bodyPr wrap="square" rtlCol="0">
            <a:spAutoFit/>
          </a:bodyPr>
          <a:lstStyle/>
          <a:p>
            <a:r>
              <a:rPr lang="en-GB" sz="2400" dirty="0" smtClean="0">
                <a:solidFill>
                  <a:srgbClr val="FFFF00"/>
                </a:solidFill>
              </a:rPr>
              <a:t>The Congress was addressed by Fr Arturo Sosa, Superior General of the Society of Jesus . . .</a:t>
            </a:r>
            <a:endParaRPr lang="en-GB" sz="2400" dirty="0">
              <a:solidFill>
                <a:srgbClr val="FFFF00"/>
              </a:solidFill>
            </a:endParaRPr>
          </a:p>
        </p:txBody>
      </p:sp>
      <p:sp>
        <p:nvSpPr>
          <p:cNvPr id="5" name="Rectangle 4"/>
          <p:cNvSpPr/>
          <p:nvPr/>
        </p:nvSpPr>
        <p:spPr>
          <a:xfrm>
            <a:off x="384114" y="1330464"/>
            <a:ext cx="6969186" cy="4893647"/>
          </a:xfrm>
          <a:prstGeom prst="rect">
            <a:avLst/>
          </a:prstGeom>
        </p:spPr>
        <p:txBody>
          <a:bodyPr wrap="square">
            <a:spAutoFit/>
          </a:bodyPr>
          <a:lstStyle/>
          <a:p>
            <a:r>
              <a:rPr lang="en-GB" sz="2400" dirty="0" smtClean="0">
                <a:solidFill>
                  <a:schemeClr val="bg1"/>
                </a:solidFill>
              </a:rPr>
              <a:t>“Education</a:t>
            </a:r>
            <a:r>
              <a:rPr lang="en-GB" sz="2400" dirty="0">
                <a:solidFill>
                  <a:schemeClr val="bg1"/>
                </a:solidFill>
              </a:rPr>
              <a:t>, and schools in particular, is part of the Society’s missionary tradition. </a:t>
            </a:r>
            <a:r>
              <a:rPr lang="en-GB" sz="2400" dirty="0" smtClean="0">
                <a:solidFill>
                  <a:schemeClr val="bg1"/>
                </a:solidFill>
              </a:rPr>
              <a:t> It </a:t>
            </a:r>
            <a:r>
              <a:rPr lang="en-GB" sz="2400" dirty="0">
                <a:solidFill>
                  <a:schemeClr val="bg1"/>
                </a:solidFill>
              </a:rPr>
              <a:t>all began with the perception that Ignatius and his first companions had of their immense apostolic potential. </a:t>
            </a:r>
            <a:endParaRPr lang="en-GB" sz="2400" dirty="0" smtClean="0">
              <a:solidFill>
                <a:schemeClr val="bg1"/>
              </a:solidFill>
            </a:endParaRPr>
          </a:p>
          <a:p>
            <a:endParaRPr lang="en-GB" sz="2400" dirty="0">
              <a:solidFill>
                <a:schemeClr val="bg1"/>
              </a:solidFill>
            </a:endParaRPr>
          </a:p>
          <a:p>
            <a:r>
              <a:rPr lang="en-GB" sz="2400" dirty="0" smtClean="0">
                <a:solidFill>
                  <a:schemeClr val="bg1"/>
                </a:solidFill>
              </a:rPr>
              <a:t>Our </a:t>
            </a:r>
            <a:r>
              <a:rPr lang="en-GB" sz="2400" dirty="0">
                <a:solidFill>
                  <a:schemeClr val="bg1"/>
                </a:solidFill>
              </a:rPr>
              <a:t>schools are a magnificent platform for listening to and serving today’s youth, helping them dream of a new world that is more reconciled, more peaceful and in harmony with creation, one they have to build themselves.</a:t>
            </a:r>
          </a:p>
          <a:p>
            <a:endParaRPr lang="en-GB" sz="2400" dirty="0">
              <a:solidFill>
                <a:schemeClr val="bg1"/>
              </a:solidFill>
            </a:endParaRPr>
          </a:p>
          <a:p>
            <a:r>
              <a:rPr lang="en-GB" sz="2400" dirty="0">
                <a:solidFill>
                  <a:schemeClr val="bg1"/>
                </a:solidFill>
              </a:rPr>
              <a:t>By renewing our trust in God, we want to move forward as a global network with a universal mission</a:t>
            </a:r>
            <a:r>
              <a:rPr lang="en-GB" sz="2400" dirty="0" smtClean="0">
                <a:solidFill>
                  <a:schemeClr val="bg1"/>
                </a:solidFill>
              </a:rPr>
              <a:t>.” </a:t>
            </a:r>
            <a:endParaRPr lang="en-GB" sz="2400" dirty="0">
              <a:solidFill>
                <a:schemeClr val="bg1"/>
              </a:solidFill>
            </a:endParaRPr>
          </a:p>
        </p:txBody>
      </p:sp>
    </p:spTree>
    <p:extLst>
      <p:ext uri="{BB962C8B-B14F-4D97-AF65-F5344CB8AC3E}">
        <p14:creationId xmlns:p14="http://schemas.microsoft.com/office/powerpoint/2010/main" val="3346748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1000"/>
                                        <p:tgtEl>
                                          <p:spTgt spid="5">
                                            <p:txEl>
                                              <p:pRg st="0" end="0"/>
                                            </p:txEl>
                                          </p:spTgt>
                                        </p:tgtEl>
                                      </p:cBhvr>
                                    </p:animEffect>
                                    <p:anim calcmode="lin" valueType="num">
                                      <p:cBhvr>
                                        <p:cTn id="2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1000"/>
                                        <p:tgtEl>
                                          <p:spTgt spid="5">
                                            <p:txEl>
                                              <p:pRg st="4" end="4"/>
                                            </p:txEl>
                                          </p:spTgt>
                                        </p:tgtEl>
                                      </p:cBhvr>
                                    </p:animEffect>
                                    <p:anim calcmode="lin" valueType="num">
                                      <p:cBhvr>
                                        <p:cTn id="3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E80AD"/>
        </a:solidFill>
        <a:effectLst/>
      </p:bgPr>
    </p:bg>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38126" y="-834809"/>
            <a:ext cx="13077173" cy="8011785"/>
          </a:xfrm>
          <a:prstGeom prst="rect">
            <a:avLst/>
          </a:prstGeom>
        </p:spPr>
      </p:pic>
      <p:sp>
        <p:nvSpPr>
          <p:cNvPr id="2" name="TextBox 1"/>
          <p:cNvSpPr txBox="1"/>
          <p:nvPr/>
        </p:nvSpPr>
        <p:spPr>
          <a:xfrm>
            <a:off x="394700" y="428625"/>
            <a:ext cx="4939300" cy="5755422"/>
          </a:xfrm>
          <a:prstGeom prst="rect">
            <a:avLst/>
          </a:prstGeom>
          <a:solidFill>
            <a:srgbClr val="1E80AD">
              <a:alpha val="59000"/>
            </a:srgbClr>
          </a:solidFill>
          <a:ln>
            <a:solidFill>
              <a:srgbClr val="FFC000"/>
            </a:solidFill>
          </a:ln>
        </p:spPr>
        <p:txBody>
          <a:bodyPr wrap="square" rtlCol="0">
            <a:spAutoFit/>
          </a:bodyPr>
          <a:lstStyle/>
          <a:p>
            <a:pPr algn="ctr"/>
            <a:endParaRPr lang="en-GB" sz="800" dirty="0" smtClean="0">
              <a:solidFill>
                <a:schemeClr val="bg1"/>
              </a:solidFill>
            </a:endParaRPr>
          </a:p>
          <a:p>
            <a:pPr algn="ctr"/>
            <a:r>
              <a:rPr lang="en-GB" sz="3600" dirty="0" smtClean="0">
                <a:solidFill>
                  <a:schemeClr val="bg1"/>
                </a:solidFill>
              </a:rPr>
              <a:t>The Six Challenges           of </a:t>
            </a:r>
            <a:r>
              <a:rPr lang="en-GB" sz="3600" dirty="0" smtClean="0">
                <a:solidFill>
                  <a:schemeClr val="bg1"/>
                </a:solidFill>
              </a:rPr>
              <a:t>Fr General</a:t>
            </a:r>
          </a:p>
          <a:p>
            <a:endParaRPr lang="en-GB" dirty="0">
              <a:solidFill>
                <a:schemeClr val="bg1"/>
              </a:solidFill>
            </a:endParaRPr>
          </a:p>
          <a:p>
            <a:pPr marL="342900" indent="-342900">
              <a:buFont typeface="+mj-lt"/>
              <a:buAutoNum type="arabicPeriod"/>
            </a:pPr>
            <a:r>
              <a:rPr lang="en-GB" sz="2400" dirty="0" smtClean="0">
                <a:solidFill>
                  <a:schemeClr val="bg1"/>
                </a:solidFill>
              </a:rPr>
              <a:t>Innovation in teaching</a:t>
            </a:r>
            <a:endParaRPr lang="en-GB" sz="2400" dirty="0" smtClean="0">
              <a:solidFill>
                <a:schemeClr val="bg1"/>
              </a:solidFill>
            </a:endParaRPr>
          </a:p>
          <a:p>
            <a:pPr marL="342900" indent="-342900">
              <a:buFont typeface="+mj-lt"/>
              <a:buAutoNum type="arabicPeriod"/>
            </a:pPr>
            <a:r>
              <a:rPr lang="en-GB" sz="2400" dirty="0" smtClean="0">
                <a:solidFill>
                  <a:schemeClr val="bg1"/>
                </a:solidFill>
              </a:rPr>
              <a:t>Progress in educating for justice</a:t>
            </a:r>
            <a:endParaRPr lang="en-GB" sz="2400" dirty="0" smtClean="0">
              <a:solidFill>
                <a:schemeClr val="bg1"/>
              </a:solidFill>
            </a:endParaRPr>
          </a:p>
          <a:p>
            <a:pPr marL="342900" indent="-342900">
              <a:buFont typeface="+mj-lt"/>
              <a:buAutoNum type="arabicPeriod"/>
            </a:pPr>
            <a:r>
              <a:rPr lang="en-GB" sz="2400" dirty="0" smtClean="0">
                <a:solidFill>
                  <a:schemeClr val="bg1"/>
                </a:solidFill>
              </a:rPr>
              <a:t>Care for ‘our common home’</a:t>
            </a:r>
            <a:endParaRPr lang="en-GB" sz="2400" dirty="0" smtClean="0">
              <a:solidFill>
                <a:schemeClr val="bg1"/>
              </a:solidFill>
            </a:endParaRPr>
          </a:p>
          <a:p>
            <a:pPr marL="342900" indent="-342900">
              <a:buFont typeface="+mj-lt"/>
              <a:buAutoNum type="arabicPeriod"/>
            </a:pPr>
            <a:r>
              <a:rPr lang="en-GB" sz="2400" dirty="0" smtClean="0">
                <a:solidFill>
                  <a:schemeClr val="bg1"/>
                </a:solidFill>
              </a:rPr>
              <a:t>A culture to protect minors</a:t>
            </a:r>
            <a:endParaRPr lang="en-GB" sz="2400" dirty="0" smtClean="0">
              <a:solidFill>
                <a:schemeClr val="bg1"/>
              </a:solidFill>
            </a:endParaRPr>
          </a:p>
          <a:p>
            <a:pPr marL="342900" indent="-342900">
              <a:buFont typeface="+mj-lt"/>
              <a:buAutoNum type="arabicPeriod"/>
            </a:pPr>
            <a:r>
              <a:rPr lang="en-GB" sz="2400" dirty="0" smtClean="0">
                <a:solidFill>
                  <a:schemeClr val="bg1"/>
                </a:solidFill>
              </a:rPr>
              <a:t>An experience of Christian faith</a:t>
            </a:r>
            <a:endParaRPr lang="en-GB" sz="2400" dirty="0" smtClean="0">
              <a:solidFill>
                <a:schemeClr val="bg1"/>
              </a:solidFill>
            </a:endParaRPr>
          </a:p>
          <a:p>
            <a:pPr marL="342900" indent="-342900">
              <a:buFont typeface="+mj-lt"/>
              <a:buAutoNum type="arabicPeriod"/>
            </a:pPr>
            <a:r>
              <a:rPr lang="en-GB" sz="2400" dirty="0" smtClean="0">
                <a:solidFill>
                  <a:schemeClr val="bg1"/>
                </a:solidFill>
              </a:rPr>
              <a:t>To think and act locally and globally</a:t>
            </a:r>
            <a:endParaRPr lang="en-GB" sz="2400"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9159" y="5276088"/>
            <a:ext cx="1272321" cy="128930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7235" y="4446665"/>
            <a:ext cx="2154230" cy="1338456"/>
          </a:xfrm>
          <a:prstGeom prst="rect">
            <a:avLst/>
          </a:prstGeom>
        </p:spPr>
      </p:pic>
    </p:spTree>
    <p:extLst>
      <p:ext uri="{BB962C8B-B14F-4D97-AF65-F5344CB8AC3E}">
        <p14:creationId xmlns:p14="http://schemas.microsoft.com/office/powerpoint/2010/main" val="6205726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0"/>
                                        <p:tgtEl>
                                          <p:spTgt spid="4"/>
                                        </p:tgtEl>
                                      </p:cBhvr>
                                    </p:animEffect>
                                  </p:childTnLst>
                                </p:cTn>
                              </p:par>
                              <p:par>
                                <p:cTn id="8" presetID="6" presetClass="entr" presetSubtype="3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out)">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bg/>
                                          </p:spTgt>
                                        </p:tgtEl>
                                        <p:attrNameLst>
                                          <p:attrName>style.visibility</p:attrName>
                                        </p:attrNameLst>
                                      </p:cBhvr>
                                      <p:to>
                                        <p:strVal val="visible"/>
                                      </p:to>
                                    </p:set>
                                    <p:animEffect transition="in" filter="fade">
                                      <p:cBhvr>
                                        <p:cTn id="15" dur="1000"/>
                                        <p:tgtEl>
                                          <p:spTgt spid="2">
                                            <p:bg/>
                                          </p:spTgt>
                                        </p:tgtEl>
                                      </p:cBhvr>
                                    </p:animEffect>
                                    <p:anim calcmode="lin" valueType="num">
                                      <p:cBhvr>
                                        <p:cTn id="16" dur="1000" fill="hold"/>
                                        <p:tgtEl>
                                          <p:spTgt spid="2">
                                            <p:bg/>
                                          </p:spTgt>
                                        </p:tgtEl>
                                        <p:attrNameLst>
                                          <p:attrName>ppt_x</p:attrName>
                                        </p:attrNameLst>
                                      </p:cBhvr>
                                      <p:tavLst>
                                        <p:tav tm="0">
                                          <p:val>
                                            <p:strVal val="#ppt_x"/>
                                          </p:val>
                                        </p:tav>
                                        <p:tav tm="100000">
                                          <p:val>
                                            <p:strVal val="#ppt_x"/>
                                          </p:val>
                                        </p:tav>
                                      </p:tavLst>
                                    </p:anim>
                                    <p:anim calcmode="lin" valueType="num">
                                      <p:cBhvr>
                                        <p:cTn id="17"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1000"/>
                                        <p:tgtEl>
                                          <p:spTgt spid="2">
                                            <p:txEl>
                                              <p:pRg st="5" end="5"/>
                                            </p:txEl>
                                          </p:spTgt>
                                        </p:tgtEl>
                                      </p:cBhvr>
                                    </p:animEffect>
                                    <p:anim calcmode="lin" valueType="num">
                                      <p:cBhvr>
                                        <p:cTn id="4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Effect transition="in" filter="fade">
                                      <p:cBhvr>
                                        <p:cTn id="50" dur="1000"/>
                                        <p:tgtEl>
                                          <p:spTgt spid="2">
                                            <p:txEl>
                                              <p:pRg st="6" end="6"/>
                                            </p:txEl>
                                          </p:spTgt>
                                        </p:tgtEl>
                                      </p:cBhvr>
                                    </p:animEffect>
                                    <p:anim calcmode="lin" valueType="num">
                                      <p:cBhvr>
                                        <p:cTn id="5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
                                            <p:txEl>
                                              <p:pRg st="7" end="7"/>
                                            </p:txEl>
                                          </p:spTgt>
                                        </p:tgtEl>
                                        <p:attrNameLst>
                                          <p:attrName>style.visibility</p:attrName>
                                        </p:attrNameLst>
                                      </p:cBhvr>
                                      <p:to>
                                        <p:strVal val="visible"/>
                                      </p:to>
                                    </p:set>
                                    <p:animEffect transition="in" filter="fade">
                                      <p:cBhvr>
                                        <p:cTn id="57" dur="1000"/>
                                        <p:tgtEl>
                                          <p:spTgt spid="2">
                                            <p:txEl>
                                              <p:pRg st="7" end="7"/>
                                            </p:txEl>
                                          </p:spTgt>
                                        </p:tgtEl>
                                      </p:cBhvr>
                                    </p:animEffect>
                                    <p:anim calcmode="lin" valueType="num">
                                      <p:cBhvr>
                                        <p:cTn id="5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
                                            <p:txEl>
                                              <p:pRg st="8" end="8"/>
                                            </p:txEl>
                                          </p:spTgt>
                                        </p:tgtEl>
                                        <p:attrNameLst>
                                          <p:attrName>style.visibility</p:attrName>
                                        </p:attrNameLst>
                                      </p:cBhvr>
                                      <p:to>
                                        <p:strVal val="visible"/>
                                      </p:to>
                                    </p:set>
                                    <p:animEffect transition="in" filter="fade">
                                      <p:cBhvr>
                                        <p:cTn id="64" dur="1000"/>
                                        <p:tgtEl>
                                          <p:spTgt spid="2">
                                            <p:txEl>
                                              <p:pRg st="8" end="8"/>
                                            </p:txEl>
                                          </p:spTgt>
                                        </p:tgtEl>
                                      </p:cBhvr>
                                    </p:animEffect>
                                    <p:anim calcmode="lin" valueType="num">
                                      <p:cBhvr>
                                        <p:cTn id="6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67" presetID="10" presetClass="entr" presetSubtype="0" fill="hold" nodeType="withEffect">
                                  <p:stCondLst>
                                    <p:cond delay="1500"/>
                                  </p:stCondLst>
                                  <p:childTnLst>
                                    <p:set>
                                      <p:cBhvr>
                                        <p:cTn id="68" dur="1" fill="hold">
                                          <p:stCondLst>
                                            <p:cond delay="0"/>
                                          </p:stCondLst>
                                        </p:cTn>
                                        <p:tgtEl>
                                          <p:spTgt spid="3"/>
                                        </p:tgtEl>
                                        <p:attrNameLst>
                                          <p:attrName>style.visibility</p:attrName>
                                        </p:attrNameLst>
                                      </p:cBhvr>
                                      <p:to>
                                        <p:strVal val="visible"/>
                                      </p:to>
                                    </p:set>
                                    <p:animEffect transition="in" filter="fade">
                                      <p:cBhvr>
                                        <p:cTn id="69"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E80A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463" t="10933" r="15650" b="31466"/>
          <a:stretch/>
        </p:blipFill>
        <p:spPr>
          <a:xfrm>
            <a:off x="10552176" y="5276088"/>
            <a:ext cx="1289304" cy="1289304"/>
          </a:xfrm>
          <a:prstGeom prst="rect">
            <a:avLst/>
          </a:prstGeom>
        </p:spPr>
      </p:pic>
      <p:pic>
        <p:nvPicPr>
          <p:cNvPr id="4" name="Picture 3"/>
          <p:cNvPicPr/>
          <p:nvPr/>
        </p:nvPicPr>
        <p:blipFill rotWithShape="1">
          <a:blip r:embed="rId3" cstate="print">
            <a:extLst>
              <a:ext uri="{28A0092B-C50C-407E-A947-70E740481C1C}">
                <a14:useLocalDpi xmlns:a14="http://schemas.microsoft.com/office/drawing/2010/main" val="0"/>
              </a:ext>
            </a:extLst>
          </a:blip>
          <a:srcRect l="5219"/>
          <a:stretch/>
        </p:blipFill>
        <p:spPr>
          <a:xfrm>
            <a:off x="7096125" y="1396425"/>
            <a:ext cx="5095875" cy="3594675"/>
          </a:xfrm>
          <a:prstGeom prst="rect">
            <a:avLst/>
          </a:prstGeom>
        </p:spPr>
      </p:pic>
      <p:sp>
        <p:nvSpPr>
          <p:cNvPr id="2" name="TextBox 1"/>
          <p:cNvSpPr txBox="1"/>
          <p:nvPr/>
        </p:nvSpPr>
        <p:spPr>
          <a:xfrm>
            <a:off x="695325" y="1396425"/>
            <a:ext cx="6553200" cy="4154984"/>
          </a:xfrm>
          <a:prstGeom prst="rect">
            <a:avLst/>
          </a:prstGeom>
          <a:noFill/>
        </p:spPr>
        <p:txBody>
          <a:bodyPr wrap="square" rtlCol="0">
            <a:spAutoFit/>
          </a:bodyPr>
          <a:lstStyle/>
          <a:p>
            <a:r>
              <a:rPr lang="en-GB" sz="2400" dirty="0" smtClean="0">
                <a:solidFill>
                  <a:schemeClr val="bg1"/>
                </a:solidFill>
              </a:rPr>
              <a:t>Through prayer, reflection, discussion and discernment, the delegates of the Congress responded to Fr General’s challenges and  committed themselves, along with the schools they represent, to thirteen points of action . . .</a:t>
            </a:r>
          </a:p>
          <a:p>
            <a:endParaRPr lang="en-GB" sz="2400" dirty="0">
              <a:solidFill>
                <a:schemeClr val="bg1"/>
              </a:solidFill>
            </a:endParaRPr>
          </a:p>
          <a:p>
            <a:r>
              <a:rPr lang="en-GB" sz="2400" dirty="0" smtClean="0">
                <a:solidFill>
                  <a:schemeClr val="bg1"/>
                </a:solidFill>
              </a:rPr>
              <a:t>The action points are an invitation and a challenge to every Jesuit school, worldwide, to take up and make part of their plans for development and renewal over the next five years, according to local needs and circumstances . . .</a:t>
            </a:r>
            <a:endParaRPr lang="en-GB" sz="2400" dirty="0">
              <a:solidFill>
                <a:schemeClr val="bg1"/>
              </a:solidFill>
            </a:endParaRPr>
          </a:p>
        </p:txBody>
      </p:sp>
    </p:spTree>
    <p:extLst>
      <p:ext uri="{BB962C8B-B14F-4D97-AF65-F5344CB8AC3E}">
        <p14:creationId xmlns:p14="http://schemas.microsoft.com/office/powerpoint/2010/main" val="24536300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E80A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463" t="10933" r="15650" b="31466"/>
          <a:stretch/>
        </p:blipFill>
        <p:spPr>
          <a:xfrm>
            <a:off x="10552176" y="5276088"/>
            <a:ext cx="1289304" cy="1289304"/>
          </a:xfrm>
          <a:prstGeom prst="rect">
            <a:avLst/>
          </a:prstGeom>
        </p:spPr>
      </p:pic>
      <p:sp>
        <p:nvSpPr>
          <p:cNvPr id="2" name="Rectangle 1"/>
          <p:cNvSpPr/>
          <p:nvPr/>
        </p:nvSpPr>
        <p:spPr>
          <a:xfrm>
            <a:off x="868680" y="1855321"/>
            <a:ext cx="10652760" cy="4154984"/>
          </a:xfrm>
          <a:prstGeom prst="rect">
            <a:avLst/>
          </a:prstGeom>
        </p:spPr>
        <p:txBody>
          <a:bodyPr wrap="square">
            <a:spAutoFit/>
          </a:bodyPr>
          <a:lstStyle/>
          <a:p>
            <a:r>
              <a:rPr lang="en-GB" sz="2400" dirty="0">
                <a:solidFill>
                  <a:schemeClr val="bg1"/>
                </a:solidFill>
              </a:rPr>
              <a:t>1. The delegates commit to promote the </a:t>
            </a:r>
            <a:r>
              <a:rPr lang="en-GB" sz="2400" b="1" dirty="0">
                <a:solidFill>
                  <a:srgbClr val="FFFF00"/>
                </a:solidFill>
              </a:rPr>
              <a:t>Examen</a:t>
            </a:r>
            <a:r>
              <a:rPr lang="en-GB" sz="2400" dirty="0">
                <a:solidFill>
                  <a:schemeClr val="bg1"/>
                </a:solidFill>
              </a:rPr>
              <a:t> of Consciousness in each of the schools to help students listen to their inner voice and learn the path of interiority.</a:t>
            </a:r>
          </a:p>
          <a:p>
            <a:endParaRPr lang="en-GB" sz="2400" dirty="0">
              <a:solidFill>
                <a:schemeClr val="bg1"/>
              </a:solidFill>
            </a:endParaRPr>
          </a:p>
          <a:p>
            <a:r>
              <a:rPr lang="en-GB" sz="2400" dirty="0">
                <a:solidFill>
                  <a:schemeClr val="bg1"/>
                </a:solidFill>
              </a:rPr>
              <a:t>2. The delegates commit to work with the schools to ensure a module (or some such unit of the curriculum) of </a:t>
            </a:r>
            <a:r>
              <a:rPr lang="en-GB" sz="2400" b="1" dirty="0">
                <a:solidFill>
                  <a:srgbClr val="FFFF00"/>
                </a:solidFill>
              </a:rPr>
              <a:t>interreligious education </a:t>
            </a:r>
            <a:r>
              <a:rPr lang="en-GB" sz="2400" dirty="0">
                <a:solidFill>
                  <a:schemeClr val="bg1"/>
                </a:solidFill>
              </a:rPr>
              <a:t>is implemented.  This module should allow students to learn about and from the world´s religions and respect the various ways religions express and celebrate the divine.</a:t>
            </a:r>
          </a:p>
          <a:p>
            <a:endParaRPr lang="en-GB" sz="2400" dirty="0">
              <a:solidFill>
                <a:schemeClr val="bg1"/>
              </a:solidFill>
            </a:endParaRPr>
          </a:p>
          <a:p>
            <a:r>
              <a:rPr lang="en-GB" sz="2400" dirty="0">
                <a:solidFill>
                  <a:schemeClr val="bg1"/>
                </a:solidFill>
              </a:rPr>
              <a:t>3. The delegates commit to find ways in which </a:t>
            </a:r>
            <a:r>
              <a:rPr lang="en-GB" sz="2400" b="1" dirty="0">
                <a:solidFill>
                  <a:srgbClr val="FFFF00"/>
                </a:solidFill>
              </a:rPr>
              <a:t>Ignatian spirituality </a:t>
            </a:r>
            <a:r>
              <a:rPr lang="en-GB" sz="2400" dirty="0">
                <a:solidFill>
                  <a:schemeClr val="bg1"/>
                </a:solidFill>
              </a:rPr>
              <a:t>(cf. the </a:t>
            </a:r>
            <a:r>
              <a:rPr lang="en-GB" sz="2400" i="1" dirty="0">
                <a:solidFill>
                  <a:schemeClr val="bg1"/>
                </a:solidFill>
              </a:rPr>
              <a:t>Spiritual Exercises</a:t>
            </a:r>
            <a:r>
              <a:rPr lang="en-GB" sz="2400" dirty="0">
                <a:solidFill>
                  <a:schemeClr val="bg1"/>
                </a:solidFill>
              </a:rPr>
              <a:t>) can be actively adapted to the school setting so that students learn </a:t>
            </a:r>
            <a:r>
              <a:rPr lang="en-GB" sz="2400" dirty="0" smtClean="0">
                <a:solidFill>
                  <a:schemeClr val="bg1"/>
                </a:solidFill>
              </a:rPr>
              <a:t/>
            </a:r>
            <a:br>
              <a:rPr lang="en-GB" sz="2400" dirty="0" smtClean="0">
                <a:solidFill>
                  <a:schemeClr val="bg1"/>
                </a:solidFill>
              </a:rPr>
            </a:br>
            <a:r>
              <a:rPr lang="en-GB" sz="2400" dirty="0" smtClean="0">
                <a:solidFill>
                  <a:schemeClr val="bg1"/>
                </a:solidFill>
              </a:rPr>
              <a:t>the </a:t>
            </a:r>
            <a:r>
              <a:rPr lang="en-GB" sz="2400" dirty="0">
                <a:solidFill>
                  <a:schemeClr val="bg1"/>
                </a:solidFill>
              </a:rPr>
              <a:t>habit of stillness and the </a:t>
            </a:r>
            <a:r>
              <a:rPr lang="en-GB" sz="2400" b="1" dirty="0">
                <a:solidFill>
                  <a:srgbClr val="FFFF00"/>
                </a:solidFill>
              </a:rPr>
              <a:t>practice of discernment</a:t>
            </a:r>
            <a:r>
              <a:rPr lang="en-GB" sz="2400" dirty="0">
                <a:solidFill>
                  <a:schemeClr val="bg1"/>
                </a:solidFill>
              </a:rPr>
              <a:t>.</a:t>
            </a:r>
          </a:p>
        </p:txBody>
      </p:sp>
      <p:sp>
        <p:nvSpPr>
          <p:cNvPr id="4" name="TextBox 3"/>
          <p:cNvSpPr txBox="1"/>
          <p:nvPr/>
        </p:nvSpPr>
        <p:spPr>
          <a:xfrm>
            <a:off x="0" y="649224"/>
            <a:ext cx="12192000" cy="769441"/>
          </a:xfrm>
          <a:prstGeom prst="rect">
            <a:avLst/>
          </a:prstGeom>
          <a:solidFill>
            <a:schemeClr val="bg1"/>
          </a:solidFill>
        </p:spPr>
        <p:txBody>
          <a:bodyPr wrap="square" rtlCol="0">
            <a:spAutoFit/>
          </a:bodyPr>
          <a:lstStyle/>
          <a:p>
            <a:pPr algn="ctr"/>
            <a:r>
              <a:rPr lang="en-GB" sz="4400" dirty="0" smtClean="0">
                <a:solidFill>
                  <a:srgbClr val="1E80AD"/>
                </a:solidFill>
              </a:rPr>
              <a:t>A.  The Experience of God</a:t>
            </a:r>
            <a:endParaRPr lang="en-GB" sz="4400" dirty="0">
              <a:solidFill>
                <a:srgbClr val="1E80AD"/>
              </a:solidFill>
            </a:endParaRPr>
          </a:p>
        </p:txBody>
      </p:sp>
    </p:spTree>
    <p:extLst>
      <p:ext uri="{BB962C8B-B14F-4D97-AF65-F5344CB8AC3E}">
        <p14:creationId xmlns:p14="http://schemas.microsoft.com/office/powerpoint/2010/main" val="1868260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80A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463" t="10933" r="15650" b="31466"/>
          <a:stretch/>
        </p:blipFill>
        <p:spPr>
          <a:xfrm>
            <a:off x="10552176" y="5276088"/>
            <a:ext cx="1289304" cy="1289304"/>
          </a:xfrm>
          <a:prstGeom prst="rect">
            <a:avLst/>
          </a:prstGeom>
        </p:spPr>
      </p:pic>
      <p:sp>
        <p:nvSpPr>
          <p:cNvPr id="2" name="Rectangle 1"/>
          <p:cNvSpPr/>
          <p:nvPr/>
        </p:nvSpPr>
        <p:spPr>
          <a:xfrm>
            <a:off x="868680" y="1855321"/>
            <a:ext cx="10652760" cy="2677656"/>
          </a:xfrm>
          <a:prstGeom prst="rect">
            <a:avLst/>
          </a:prstGeom>
        </p:spPr>
        <p:txBody>
          <a:bodyPr wrap="square">
            <a:spAutoFit/>
          </a:bodyPr>
          <a:lstStyle/>
          <a:p>
            <a:r>
              <a:rPr lang="en-GB" sz="2400" dirty="0">
                <a:solidFill>
                  <a:schemeClr val="bg1"/>
                </a:solidFill>
              </a:rPr>
              <a:t>4. The delegates commit to engaging a process of Ignatian discernment that will lead to </a:t>
            </a:r>
            <a:r>
              <a:rPr lang="en-GB" sz="2400" b="1" dirty="0">
                <a:solidFill>
                  <a:srgbClr val="FFFF00"/>
                </a:solidFill>
              </a:rPr>
              <a:t>a plan of innovation </a:t>
            </a:r>
            <a:r>
              <a:rPr lang="en-GB" sz="2400" dirty="0">
                <a:solidFill>
                  <a:schemeClr val="bg1"/>
                </a:solidFill>
              </a:rPr>
              <a:t>for each school and a periodic review that corresponds to the local context and our tradition.</a:t>
            </a:r>
          </a:p>
          <a:p>
            <a:endParaRPr lang="en-GB" sz="2400" dirty="0">
              <a:solidFill>
                <a:schemeClr val="bg1"/>
              </a:solidFill>
            </a:endParaRPr>
          </a:p>
          <a:p>
            <a:r>
              <a:rPr lang="en-GB" sz="2400" dirty="0">
                <a:solidFill>
                  <a:schemeClr val="bg1"/>
                </a:solidFill>
              </a:rPr>
              <a:t>5. The delegates commit to reviewing with schools the traditional organizational structures and roles with a particular regard for </a:t>
            </a:r>
            <a:r>
              <a:rPr lang="en-GB" sz="2400" b="1" dirty="0">
                <a:solidFill>
                  <a:srgbClr val="FFFF00"/>
                </a:solidFill>
              </a:rPr>
              <a:t>gender stereotypes and gender inequalities</a:t>
            </a:r>
            <a:r>
              <a:rPr lang="en-GB" sz="2400" dirty="0" smtClean="0">
                <a:solidFill>
                  <a:schemeClr val="bg1"/>
                </a:solidFill>
              </a:rPr>
              <a:t>.</a:t>
            </a:r>
            <a:endParaRPr lang="en-GB" sz="2400" dirty="0">
              <a:solidFill>
                <a:schemeClr val="bg1"/>
              </a:solidFill>
            </a:endParaRPr>
          </a:p>
        </p:txBody>
      </p:sp>
      <p:sp>
        <p:nvSpPr>
          <p:cNvPr id="4" name="TextBox 3"/>
          <p:cNvSpPr txBox="1"/>
          <p:nvPr/>
        </p:nvSpPr>
        <p:spPr>
          <a:xfrm>
            <a:off x="0" y="649224"/>
            <a:ext cx="12192000" cy="769441"/>
          </a:xfrm>
          <a:prstGeom prst="rect">
            <a:avLst/>
          </a:prstGeom>
          <a:solidFill>
            <a:schemeClr val="bg1"/>
          </a:solidFill>
        </p:spPr>
        <p:txBody>
          <a:bodyPr wrap="square" rtlCol="0">
            <a:spAutoFit/>
          </a:bodyPr>
          <a:lstStyle/>
          <a:p>
            <a:pPr algn="ctr"/>
            <a:r>
              <a:rPr lang="en-GB" sz="4400" dirty="0">
                <a:solidFill>
                  <a:srgbClr val="1E80AD"/>
                </a:solidFill>
              </a:rPr>
              <a:t>B</a:t>
            </a:r>
            <a:r>
              <a:rPr lang="en-GB" sz="4400" dirty="0" smtClean="0">
                <a:solidFill>
                  <a:srgbClr val="1E80AD"/>
                </a:solidFill>
              </a:rPr>
              <a:t>.  Tradition and Innovation</a:t>
            </a:r>
            <a:endParaRPr lang="en-GB" sz="4400" dirty="0">
              <a:solidFill>
                <a:srgbClr val="1E80AD"/>
              </a:solidFill>
            </a:endParaRPr>
          </a:p>
        </p:txBody>
      </p:sp>
    </p:spTree>
    <p:extLst>
      <p:ext uri="{BB962C8B-B14F-4D97-AF65-F5344CB8AC3E}">
        <p14:creationId xmlns:p14="http://schemas.microsoft.com/office/powerpoint/2010/main" val="29321156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80A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463" t="10933" r="15650" b="31466"/>
          <a:stretch/>
        </p:blipFill>
        <p:spPr>
          <a:xfrm>
            <a:off x="10552176" y="5276088"/>
            <a:ext cx="1289304" cy="1289304"/>
          </a:xfrm>
          <a:prstGeom prst="rect">
            <a:avLst/>
          </a:prstGeom>
        </p:spPr>
      </p:pic>
      <p:sp>
        <p:nvSpPr>
          <p:cNvPr id="2" name="Rectangle 1"/>
          <p:cNvSpPr/>
          <p:nvPr/>
        </p:nvSpPr>
        <p:spPr>
          <a:xfrm>
            <a:off x="868680" y="1855321"/>
            <a:ext cx="10652760" cy="2677656"/>
          </a:xfrm>
          <a:prstGeom prst="rect">
            <a:avLst/>
          </a:prstGeom>
        </p:spPr>
        <p:txBody>
          <a:bodyPr wrap="square">
            <a:spAutoFit/>
          </a:bodyPr>
          <a:lstStyle/>
          <a:p>
            <a:r>
              <a:rPr lang="en-GB" sz="2400" dirty="0" smtClean="0">
                <a:solidFill>
                  <a:schemeClr val="bg1"/>
                </a:solidFill>
              </a:rPr>
              <a:t>6</a:t>
            </a:r>
            <a:r>
              <a:rPr lang="en-GB" sz="2400" dirty="0">
                <a:solidFill>
                  <a:schemeClr val="bg1"/>
                </a:solidFill>
              </a:rPr>
              <a:t>. The delegates commit to working with the schools to enhance the way </a:t>
            </a:r>
            <a:r>
              <a:rPr lang="en-GB" sz="2400" b="1" dirty="0">
                <a:solidFill>
                  <a:srgbClr val="FFFF00"/>
                </a:solidFill>
              </a:rPr>
              <a:t>parents and families </a:t>
            </a:r>
            <a:r>
              <a:rPr lang="en-GB" sz="2400" dirty="0">
                <a:solidFill>
                  <a:schemeClr val="bg1"/>
                </a:solidFill>
              </a:rPr>
              <a:t>are invited into our education and formation.</a:t>
            </a:r>
          </a:p>
          <a:p>
            <a:endParaRPr lang="en-GB" sz="2400" dirty="0">
              <a:solidFill>
                <a:schemeClr val="bg1"/>
              </a:solidFill>
            </a:endParaRPr>
          </a:p>
          <a:p>
            <a:r>
              <a:rPr lang="en-GB" sz="2400" dirty="0">
                <a:solidFill>
                  <a:schemeClr val="bg1"/>
                </a:solidFill>
              </a:rPr>
              <a:t>7. The delegates commit to urge the schools to reflect on the </a:t>
            </a:r>
            <a:r>
              <a:rPr lang="en-GB" sz="2400" b="1" dirty="0">
                <a:solidFill>
                  <a:srgbClr val="FFFF00"/>
                </a:solidFill>
              </a:rPr>
              <a:t>nature of human holistic excellence </a:t>
            </a:r>
            <a:r>
              <a:rPr lang="en-GB" sz="2400" dirty="0">
                <a:solidFill>
                  <a:schemeClr val="bg1"/>
                </a:solidFill>
              </a:rPr>
              <a:t>(the </a:t>
            </a:r>
            <a:r>
              <a:rPr lang="en-GB" sz="2400" dirty="0" smtClean="0">
                <a:solidFill>
                  <a:schemeClr val="bg1"/>
                </a:solidFill>
              </a:rPr>
              <a:t>4Cs*) </a:t>
            </a:r>
            <a:r>
              <a:rPr lang="en-GB" sz="2400" dirty="0">
                <a:solidFill>
                  <a:schemeClr val="bg1"/>
                </a:solidFill>
              </a:rPr>
              <a:t>so that academic success can be understood in its proper context.  The delegates also commit to urge the schools to reflect on traditional notions of success and failure in the lives of our students.</a:t>
            </a:r>
          </a:p>
        </p:txBody>
      </p:sp>
      <p:sp>
        <p:nvSpPr>
          <p:cNvPr id="4" name="TextBox 3"/>
          <p:cNvSpPr txBox="1"/>
          <p:nvPr/>
        </p:nvSpPr>
        <p:spPr>
          <a:xfrm>
            <a:off x="0" y="649224"/>
            <a:ext cx="12192000" cy="769441"/>
          </a:xfrm>
          <a:prstGeom prst="rect">
            <a:avLst/>
          </a:prstGeom>
          <a:solidFill>
            <a:schemeClr val="bg1"/>
          </a:solidFill>
        </p:spPr>
        <p:txBody>
          <a:bodyPr wrap="square" rtlCol="0">
            <a:spAutoFit/>
          </a:bodyPr>
          <a:lstStyle/>
          <a:p>
            <a:pPr algn="ctr"/>
            <a:r>
              <a:rPr lang="en-GB" sz="4400" dirty="0">
                <a:solidFill>
                  <a:srgbClr val="1E80AD"/>
                </a:solidFill>
              </a:rPr>
              <a:t>B</a:t>
            </a:r>
            <a:r>
              <a:rPr lang="en-GB" sz="4400" dirty="0" smtClean="0">
                <a:solidFill>
                  <a:srgbClr val="1E80AD"/>
                </a:solidFill>
              </a:rPr>
              <a:t>.  Tradition and Innovation</a:t>
            </a:r>
            <a:endParaRPr lang="en-GB" sz="4400" dirty="0">
              <a:solidFill>
                <a:srgbClr val="1E80AD"/>
              </a:solidFill>
            </a:endParaRPr>
          </a:p>
        </p:txBody>
      </p:sp>
      <p:sp>
        <p:nvSpPr>
          <p:cNvPr id="5" name="TextBox 4"/>
          <p:cNvSpPr txBox="1"/>
          <p:nvPr/>
        </p:nvSpPr>
        <p:spPr>
          <a:xfrm>
            <a:off x="2219326" y="4790313"/>
            <a:ext cx="6791324" cy="1661993"/>
          </a:xfrm>
          <a:prstGeom prst="rect">
            <a:avLst/>
          </a:prstGeom>
          <a:noFill/>
          <a:ln>
            <a:solidFill>
              <a:schemeClr val="accent1">
                <a:lumMod val="40000"/>
                <a:lumOff val="60000"/>
              </a:schemeClr>
            </a:solidFill>
          </a:ln>
        </p:spPr>
        <p:txBody>
          <a:bodyPr wrap="square" rtlCol="0">
            <a:spAutoFit/>
          </a:bodyPr>
          <a:lstStyle/>
          <a:p>
            <a:r>
              <a:rPr lang="en-GB" sz="2000" dirty="0" smtClean="0">
                <a:solidFill>
                  <a:schemeClr val="bg1">
                    <a:lumMod val="85000"/>
                  </a:schemeClr>
                </a:solidFill>
              </a:rPr>
              <a:t>*The 4Cs . . . </a:t>
            </a:r>
            <a:r>
              <a:rPr lang="en-GB" sz="2000" dirty="0" smtClean="0">
                <a:solidFill>
                  <a:schemeClr val="accent1">
                    <a:lumMod val="20000"/>
                    <a:lumOff val="80000"/>
                  </a:schemeClr>
                </a:solidFill>
              </a:rPr>
              <a:t>“</a:t>
            </a:r>
            <a:r>
              <a:rPr lang="en-GB" sz="2000" dirty="0">
                <a:solidFill>
                  <a:schemeClr val="accent1">
                    <a:lumMod val="20000"/>
                    <a:lumOff val="80000"/>
                  </a:schemeClr>
                </a:solidFill>
              </a:rPr>
              <a:t>We aim to form leaders in service, in imitation of Christ Jesus, men and women of competence, conscience and compassionate commitment."  </a:t>
            </a:r>
            <a:endParaRPr lang="en-GB" sz="2000" dirty="0" smtClean="0">
              <a:solidFill>
                <a:schemeClr val="accent1">
                  <a:lumMod val="20000"/>
                  <a:lumOff val="80000"/>
                </a:schemeClr>
              </a:solidFill>
            </a:endParaRPr>
          </a:p>
          <a:p>
            <a:endParaRPr lang="en-GB" sz="1400" dirty="0">
              <a:solidFill>
                <a:schemeClr val="bg1">
                  <a:lumMod val="85000"/>
                </a:schemeClr>
              </a:solidFill>
            </a:endParaRPr>
          </a:p>
          <a:p>
            <a:pPr algn="r"/>
            <a:r>
              <a:rPr lang="en-GB" sz="1400" dirty="0" smtClean="0">
                <a:solidFill>
                  <a:schemeClr val="bg1">
                    <a:lumMod val="85000"/>
                  </a:schemeClr>
                </a:solidFill>
              </a:rPr>
              <a:t>Peter-Hans </a:t>
            </a:r>
            <a:r>
              <a:rPr lang="en-GB" sz="1400" dirty="0" err="1">
                <a:solidFill>
                  <a:schemeClr val="bg1">
                    <a:lumMod val="85000"/>
                  </a:schemeClr>
                </a:solidFill>
              </a:rPr>
              <a:t>Kolvenbach</a:t>
            </a:r>
            <a:r>
              <a:rPr lang="en-GB" sz="1400" dirty="0">
                <a:solidFill>
                  <a:schemeClr val="bg1">
                    <a:lumMod val="85000"/>
                  </a:schemeClr>
                </a:solidFill>
              </a:rPr>
              <a:t> </a:t>
            </a:r>
            <a:r>
              <a:rPr lang="en-GB" sz="1400" dirty="0" smtClean="0">
                <a:solidFill>
                  <a:schemeClr val="bg1">
                    <a:lumMod val="85000"/>
                  </a:schemeClr>
                </a:solidFill>
              </a:rPr>
              <a:t>SJ</a:t>
            </a:r>
          </a:p>
          <a:p>
            <a:pPr algn="r"/>
            <a:r>
              <a:rPr lang="en-GB" sz="1400" dirty="0">
                <a:solidFill>
                  <a:schemeClr val="bg1">
                    <a:lumMod val="85000"/>
                  </a:schemeClr>
                </a:solidFill>
              </a:rPr>
              <a:t>A</a:t>
            </a:r>
            <a:r>
              <a:rPr lang="en-GB" sz="1400" dirty="0" smtClean="0">
                <a:solidFill>
                  <a:schemeClr val="bg1">
                    <a:lumMod val="85000"/>
                  </a:schemeClr>
                </a:solidFill>
              </a:rPr>
              <a:t>ddress </a:t>
            </a:r>
            <a:r>
              <a:rPr lang="en-GB" sz="1400" dirty="0">
                <a:solidFill>
                  <a:schemeClr val="bg1">
                    <a:lumMod val="85000"/>
                  </a:schemeClr>
                </a:solidFill>
              </a:rPr>
              <a:t>to Jesuit educators at Villa </a:t>
            </a:r>
            <a:r>
              <a:rPr lang="en-GB" sz="1400" dirty="0" err="1">
                <a:solidFill>
                  <a:schemeClr val="bg1">
                    <a:lumMod val="85000"/>
                  </a:schemeClr>
                </a:solidFill>
              </a:rPr>
              <a:t>Cavalletti</a:t>
            </a:r>
            <a:r>
              <a:rPr lang="en-GB" sz="1400" dirty="0">
                <a:solidFill>
                  <a:schemeClr val="bg1">
                    <a:lumMod val="85000"/>
                  </a:schemeClr>
                </a:solidFill>
              </a:rPr>
              <a:t>, Rome, 29th  April 1993</a:t>
            </a:r>
          </a:p>
        </p:txBody>
      </p:sp>
    </p:spTree>
    <p:extLst>
      <p:ext uri="{BB962C8B-B14F-4D97-AF65-F5344CB8AC3E}">
        <p14:creationId xmlns:p14="http://schemas.microsoft.com/office/powerpoint/2010/main" val="2215124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1045</Words>
  <Application>Microsoft Office PowerPoint</Application>
  <PresentationFormat>Widescreen</PresentationFormat>
  <Paragraphs>106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aporter</dc:creator>
  <cp:lastModifiedBy>aporter</cp:lastModifiedBy>
  <cp:revision>15</cp:revision>
  <dcterms:created xsi:type="dcterms:W3CDTF">2019-01-02T12:23:41Z</dcterms:created>
  <dcterms:modified xsi:type="dcterms:W3CDTF">2019-01-04T11:57:08Z</dcterms:modified>
</cp:coreProperties>
</file>